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ml" ContentType="application/vnd.openxmlformats-officedocument.vmlDrawing"/>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0"/>
  </p:notesMasterIdLst>
  <p:sldIdLst>
    <p:sldId id="272" r:id="rId2"/>
    <p:sldId id="274" r:id="rId3"/>
    <p:sldId id="308" r:id="rId4"/>
    <p:sldId id="296" r:id="rId5"/>
    <p:sldId id="304" r:id="rId6"/>
    <p:sldId id="302" r:id="rId7"/>
    <p:sldId id="307" r:id="rId8"/>
    <p:sldId id="303" r:id="rId9"/>
    <p:sldId id="295" r:id="rId10"/>
    <p:sldId id="273" r:id="rId11"/>
    <p:sldId id="275" r:id="rId12"/>
    <p:sldId id="310" r:id="rId13"/>
    <p:sldId id="276" r:id="rId14"/>
    <p:sldId id="277" r:id="rId15"/>
    <p:sldId id="298" r:id="rId16"/>
    <p:sldId id="278" r:id="rId17"/>
    <p:sldId id="279" r:id="rId18"/>
    <p:sldId id="280" r:id="rId19"/>
    <p:sldId id="281" r:id="rId20"/>
    <p:sldId id="282" r:id="rId21"/>
    <p:sldId id="283" r:id="rId22"/>
    <p:sldId id="287" r:id="rId23"/>
    <p:sldId id="284" r:id="rId24"/>
    <p:sldId id="285" r:id="rId25"/>
    <p:sldId id="291" r:id="rId26"/>
    <p:sldId id="286" r:id="rId27"/>
    <p:sldId id="305" r:id="rId28"/>
    <p:sldId id="306" r:id="rId29"/>
    <p:sldId id="290" r:id="rId30"/>
    <p:sldId id="288" r:id="rId31"/>
    <p:sldId id="292" r:id="rId32"/>
    <p:sldId id="293" r:id="rId33"/>
    <p:sldId id="294" r:id="rId34"/>
    <p:sldId id="297" r:id="rId35"/>
    <p:sldId id="299" r:id="rId36"/>
    <p:sldId id="301" r:id="rId37"/>
    <p:sldId id="300" r:id="rId38"/>
    <p:sldId id="271" r:id="rId39"/>
  </p:sldIdLst>
  <p:sldSz cx="9144000" cy="6858000" type="screen4x3"/>
  <p:notesSz cx="6858000" cy="9144000"/>
  <p:defaultTextStyle>
    <a:defPPr>
      <a:defRPr lang="es-ES_tradnl"/>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8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854"/>
    <p:restoredTop sz="94714"/>
  </p:normalViewPr>
  <p:slideViewPr>
    <p:cSldViewPr snapToObjects="1" showGuides="1">
      <p:cViewPr varScale="1">
        <p:scale>
          <a:sx n="109" d="100"/>
          <a:sy n="109" d="100"/>
        </p:scale>
        <p:origin x="2238" y="108"/>
      </p:cViewPr>
      <p:guideLst>
        <p:guide orient="horz" pos="2160"/>
        <p:guide pos="3888"/>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6.wmf"/><Relationship Id="rId1" Type="http://schemas.openxmlformats.org/officeDocument/2006/relationships/image" Target="../media/image5.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9.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2A0012D-9E2F-4DC0-9DC1-AB4A872D0489}" type="datetimeFigureOut">
              <a:rPr lang="en-US" smtClean="0"/>
              <a:t>8/12/2018</a:t>
            </a:fld>
            <a:endParaRPr lang="en-US"/>
          </a:p>
        </p:txBody>
      </p:sp>
      <p:sp>
        <p:nvSpPr>
          <p:cNvPr id="4" name="Marcador de imagen de diapositiva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76F0DAA-E395-47B8-84CF-FB53CC04A5C1}" type="slidenum">
              <a:rPr lang="en-US" smtClean="0"/>
              <a:t>‹Nº›</a:t>
            </a:fld>
            <a:endParaRPr lang="en-US"/>
          </a:p>
        </p:txBody>
      </p:sp>
    </p:spTree>
    <p:extLst>
      <p:ext uri="{BB962C8B-B14F-4D97-AF65-F5344CB8AC3E}">
        <p14:creationId xmlns:p14="http://schemas.microsoft.com/office/powerpoint/2010/main" val="1015448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MX" dirty="0"/>
          </a:p>
        </p:txBody>
      </p:sp>
      <p:sp>
        <p:nvSpPr>
          <p:cNvPr id="4" name="3 Marcador de número de diapositiva"/>
          <p:cNvSpPr>
            <a:spLocks noGrp="1"/>
          </p:cNvSpPr>
          <p:nvPr>
            <p:ph type="sldNum" sz="quarter" idx="10"/>
          </p:nvPr>
        </p:nvSpPr>
        <p:spPr/>
        <p:txBody>
          <a:bodyPr/>
          <a:lstStyle/>
          <a:p>
            <a:pPr>
              <a:defRPr/>
            </a:pPr>
            <a:fld id="{2FA6CC74-DCE2-49DA-83CF-41934AA0A243}" type="slidenum">
              <a:rPr lang="es-MX" smtClean="0"/>
              <a:pPr>
                <a:defRPr/>
              </a:pPr>
              <a:t>31</a:t>
            </a:fld>
            <a:endParaRPr lang="es-MX"/>
          </a:p>
        </p:txBody>
      </p:sp>
    </p:spTree>
    <p:extLst>
      <p:ext uri="{BB962C8B-B14F-4D97-AF65-F5344CB8AC3E}">
        <p14:creationId xmlns:p14="http://schemas.microsoft.com/office/powerpoint/2010/main" val="19544131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685800" y="2130425"/>
            <a:ext cx="7772400" cy="1470025"/>
          </a:xfrm>
          <a:prstGeom prst="rect">
            <a:avLst/>
          </a:prstGeom>
        </p:spPr>
        <p:txBody>
          <a:bodyPr vert="horz"/>
          <a:lstStyle/>
          <a:p>
            <a:r>
              <a:rPr lang="en-US"/>
              <a:t>Clic para editar título</a:t>
            </a:r>
            <a:endParaRPr lang="es-ES_tradnl"/>
          </a:p>
        </p:txBody>
      </p:sp>
      <p:sp>
        <p:nvSpPr>
          <p:cNvPr id="3" name="Subtítulo 2"/>
          <p:cNvSpPr>
            <a:spLocks noGrp="1"/>
          </p:cNvSpPr>
          <p:nvPr>
            <p:ph type="subTitle" idx="1"/>
          </p:nvPr>
        </p:nvSpPr>
        <p:spPr>
          <a:xfrm>
            <a:off x="1371600" y="3886200"/>
            <a:ext cx="6400800" cy="1752600"/>
          </a:xfrm>
          <a:prstGeom prst="rect">
            <a:avLst/>
          </a:prstGeom>
        </p:spPr>
        <p:txBody>
          <a:bodyPr vert="horz"/>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Haga clic para modificar el estilo de subtítulo del patrón</a:t>
            </a:r>
            <a:endParaRPr lang="es-ES_tradnl"/>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a:prstGeom prst="rect">
            <a:avLst/>
          </a:prstGeom>
        </p:spPr>
        <p:txBody>
          <a:bodyPr vert="horz"/>
          <a:lstStyle/>
          <a:p>
            <a:r>
              <a:rPr lang="en-US"/>
              <a:t>Clic para editar título</a:t>
            </a:r>
            <a:endParaRPr lang="es-ES_tradnl"/>
          </a:p>
        </p:txBody>
      </p:sp>
      <p:sp>
        <p:nvSpPr>
          <p:cNvPr id="3" name="Marcador de texto vertical 2"/>
          <p:cNvSpPr>
            <a:spLocks noGrp="1"/>
          </p:cNvSpPr>
          <p:nvPr>
            <p:ph type="body" orient="vert" idx="1"/>
          </p:nvPr>
        </p:nvSpPr>
        <p:spPr>
          <a:xfrm>
            <a:off x="457200" y="1600200"/>
            <a:ext cx="8229600" cy="4525963"/>
          </a:xfrm>
          <a:prstGeom prst="rect">
            <a:avLst/>
          </a:prstGeom>
        </p:spPr>
        <p:txBody>
          <a:bodyPr vert="eaVert"/>
          <a:lstStyle/>
          <a:p>
            <a:pPr lvl="0"/>
            <a:r>
              <a:rPr lang="en-US"/>
              <a:t>Haga clic para modificar el estilo de texto del patrón</a:t>
            </a:r>
          </a:p>
          <a:p>
            <a:pPr lvl="1"/>
            <a:r>
              <a:rPr lang="en-US"/>
              <a:t>Segundo nivel</a:t>
            </a:r>
          </a:p>
          <a:p>
            <a:pPr lvl="2"/>
            <a:r>
              <a:rPr lang="en-US"/>
              <a:t>Tercer nivel</a:t>
            </a:r>
          </a:p>
          <a:p>
            <a:pPr lvl="3"/>
            <a:r>
              <a:rPr lang="en-US"/>
              <a:t>Cuarto nivel</a:t>
            </a:r>
          </a:p>
          <a:p>
            <a:pPr lvl="4"/>
            <a:r>
              <a:rPr lang="en-US"/>
              <a:t>Quinto nivel</a:t>
            </a:r>
            <a:endParaRPr lang="es-ES_tradnl"/>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6629400" y="274638"/>
            <a:ext cx="2057400" cy="5851525"/>
          </a:xfrm>
          <a:prstGeom prst="rect">
            <a:avLst/>
          </a:prstGeom>
        </p:spPr>
        <p:txBody>
          <a:bodyPr vert="eaVert"/>
          <a:lstStyle/>
          <a:p>
            <a:r>
              <a:rPr lang="en-US"/>
              <a:t>Clic para editar título</a:t>
            </a:r>
            <a:endParaRPr lang="es-ES_tradnl"/>
          </a:p>
        </p:txBody>
      </p:sp>
      <p:sp>
        <p:nvSpPr>
          <p:cNvPr id="3" name="Marcador de texto vertical 2"/>
          <p:cNvSpPr>
            <a:spLocks noGrp="1"/>
          </p:cNvSpPr>
          <p:nvPr>
            <p:ph type="body" orient="vert" idx="1"/>
          </p:nvPr>
        </p:nvSpPr>
        <p:spPr>
          <a:xfrm>
            <a:off x="457200" y="274638"/>
            <a:ext cx="6019800" cy="5851525"/>
          </a:xfrm>
          <a:prstGeom prst="rect">
            <a:avLst/>
          </a:prstGeom>
        </p:spPr>
        <p:txBody>
          <a:bodyPr vert="eaVert"/>
          <a:lstStyle/>
          <a:p>
            <a:pPr lvl="0"/>
            <a:r>
              <a:rPr lang="en-US"/>
              <a:t>Haga clic para modificar el estilo de texto del patrón</a:t>
            </a:r>
          </a:p>
          <a:p>
            <a:pPr lvl="1"/>
            <a:r>
              <a:rPr lang="en-US"/>
              <a:t>Segundo nivel</a:t>
            </a:r>
          </a:p>
          <a:p>
            <a:pPr lvl="2"/>
            <a:r>
              <a:rPr lang="en-US"/>
              <a:t>Tercer nivel</a:t>
            </a:r>
          </a:p>
          <a:p>
            <a:pPr lvl="3"/>
            <a:r>
              <a:rPr lang="en-US"/>
              <a:t>Cuarto nivel</a:t>
            </a:r>
          </a:p>
          <a:p>
            <a:pPr lvl="4"/>
            <a:r>
              <a:rPr lang="en-US"/>
              <a:t>Quinto nivel</a:t>
            </a:r>
            <a:endParaRPr lang="es-ES_tradnl"/>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a:prstGeom prst="rect">
            <a:avLst/>
          </a:prstGeom>
        </p:spPr>
        <p:txBody>
          <a:bodyPr vert="horz"/>
          <a:lstStyle/>
          <a:p>
            <a:r>
              <a:rPr lang="en-US"/>
              <a:t>Clic para editar título</a:t>
            </a:r>
            <a:endParaRPr lang="es-ES_tradnl"/>
          </a:p>
        </p:txBody>
      </p:sp>
      <p:sp>
        <p:nvSpPr>
          <p:cNvPr id="3" name="Marcador de contenido 2"/>
          <p:cNvSpPr>
            <a:spLocks noGrp="1"/>
          </p:cNvSpPr>
          <p:nvPr>
            <p:ph idx="1"/>
          </p:nvPr>
        </p:nvSpPr>
        <p:spPr>
          <a:xfrm>
            <a:off x="457200" y="1600200"/>
            <a:ext cx="8229600" cy="4525963"/>
          </a:xfrm>
          <a:prstGeom prst="rect">
            <a:avLst/>
          </a:prstGeom>
        </p:spPr>
        <p:txBody>
          <a:bodyPr vert="horz"/>
          <a:lstStyle/>
          <a:p>
            <a:pPr lvl="0"/>
            <a:r>
              <a:rPr lang="en-US"/>
              <a:t>Haga clic para modificar el estilo de texto del patrón</a:t>
            </a:r>
          </a:p>
          <a:p>
            <a:pPr lvl="1"/>
            <a:r>
              <a:rPr lang="en-US"/>
              <a:t>Segundo nivel</a:t>
            </a:r>
          </a:p>
          <a:p>
            <a:pPr lvl="2"/>
            <a:r>
              <a:rPr lang="en-US"/>
              <a:t>Tercer nivel</a:t>
            </a:r>
          </a:p>
          <a:p>
            <a:pPr lvl="3"/>
            <a:r>
              <a:rPr lang="en-US"/>
              <a:t>Cuarto nivel</a:t>
            </a:r>
          </a:p>
          <a:p>
            <a:pPr lvl="4"/>
            <a:r>
              <a:rPr lang="en-US"/>
              <a:t>Quinto nivel</a:t>
            </a:r>
            <a:endParaRPr lang="es-ES_tradnl"/>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722313" y="4406900"/>
            <a:ext cx="7772400" cy="1362075"/>
          </a:xfrm>
          <a:prstGeom prst="rect">
            <a:avLst/>
          </a:prstGeom>
        </p:spPr>
        <p:txBody>
          <a:bodyPr vert="horz" anchor="t"/>
          <a:lstStyle>
            <a:lvl1pPr algn="l">
              <a:defRPr sz="4000" b="1" cap="all"/>
            </a:lvl1pPr>
          </a:lstStyle>
          <a:p>
            <a:r>
              <a:rPr lang="en-US"/>
              <a:t>Clic para editar título</a:t>
            </a:r>
            <a:endParaRPr lang="es-ES_tradnl"/>
          </a:p>
        </p:txBody>
      </p:sp>
      <p:sp>
        <p:nvSpPr>
          <p:cNvPr id="3" name="Marcador de texto 2"/>
          <p:cNvSpPr>
            <a:spLocks noGrp="1"/>
          </p:cNvSpPr>
          <p:nvPr>
            <p:ph type="body" idx="1"/>
          </p:nvPr>
        </p:nvSpPr>
        <p:spPr>
          <a:xfrm>
            <a:off x="722313" y="2906713"/>
            <a:ext cx="7772400" cy="1500187"/>
          </a:xfrm>
          <a:prstGeom prst="rect">
            <a:avLst/>
          </a:prstGeom>
        </p:spPr>
        <p:txBody>
          <a:bodyPr vert="horz"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Haga clic para modificar el estilo de texto del patrón</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a:prstGeom prst="rect">
            <a:avLst/>
          </a:prstGeom>
        </p:spPr>
        <p:txBody>
          <a:bodyPr vert="horz"/>
          <a:lstStyle/>
          <a:p>
            <a:r>
              <a:rPr lang="en-US"/>
              <a:t>Clic para editar título</a:t>
            </a:r>
            <a:endParaRPr lang="es-ES_tradnl"/>
          </a:p>
        </p:txBody>
      </p:sp>
      <p:sp>
        <p:nvSpPr>
          <p:cNvPr id="3" name="Marcador de contenido 2"/>
          <p:cNvSpPr>
            <a:spLocks noGrp="1"/>
          </p:cNvSpPr>
          <p:nvPr>
            <p:ph sz="half" idx="1"/>
          </p:nvPr>
        </p:nvSpPr>
        <p:spPr>
          <a:xfrm>
            <a:off x="457200" y="1600200"/>
            <a:ext cx="4038600"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Haga clic para modificar el estilo de texto del patrón</a:t>
            </a:r>
          </a:p>
          <a:p>
            <a:pPr lvl="1"/>
            <a:r>
              <a:rPr lang="en-US"/>
              <a:t>Segundo nivel</a:t>
            </a:r>
          </a:p>
          <a:p>
            <a:pPr lvl="2"/>
            <a:r>
              <a:rPr lang="en-US"/>
              <a:t>Tercer nivel</a:t>
            </a:r>
          </a:p>
          <a:p>
            <a:pPr lvl="3"/>
            <a:r>
              <a:rPr lang="en-US"/>
              <a:t>Cuarto nivel</a:t>
            </a:r>
          </a:p>
          <a:p>
            <a:pPr lvl="4"/>
            <a:r>
              <a:rPr lang="en-US"/>
              <a:t>Quinto nivel</a:t>
            </a:r>
            <a:endParaRPr lang="es-ES_tradnl"/>
          </a:p>
        </p:txBody>
      </p:sp>
      <p:sp>
        <p:nvSpPr>
          <p:cNvPr id="4" name="Marcador de contenido 3"/>
          <p:cNvSpPr>
            <a:spLocks noGrp="1"/>
          </p:cNvSpPr>
          <p:nvPr>
            <p:ph sz="half" idx="2"/>
          </p:nvPr>
        </p:nvSpPr>
        <p:spPr>
          <a:xfrm>
            <a:off x="4648200" y="1600200"/>
            <a:ext cx="4038600"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Haga clic para modificar el estilo de texto del patrón</a:t>
            </a:r>
          </a:p>
          <a:p>
            <a:pPr lvl="1"/>
            <a:r>
              <a:rPr lang="en-US"/>
              <a:t>Segundo nivel</a:t>
            </a:r>
          </a:p>
          <a:p>
            <a:pPr lvl="2"/>
            <a:r>
              <a:rPr lang="en-US"/>
              <a:t>Tercer nivel</a:t>
            </a:r>
          </a:p>
          <a:p>
            <a:pPr lvl="3"/>
            <a:r>
              <a:rPr lang="en-US"/>
              <a:t>Cuarto nivel</a:t>
            </a:r>
          </a:p>
          <a:p>
            <a:pPr lvl="4"/>
            <a:r>
              <a:rPr lang="en-US"/>
              <a:t>Quinto nivel</a:t>
            </a:r>
            <a:endParaRPr lang="es-ES_tradnl"/>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a:prstGeom prst="rect">
            <a:avLst/>
          </a:prstGeom>
        </p:spPr>
        <p:txBody>
          <a:bodyPr vert="horz"/>
          <a:lstStyle>
            <a:lvl1pPr>
              <a:defRPr/>
            </a:lvl1pPr>
          </a:lstStyle>
          <a:p>
            <a:r>
              <a:rPr lang="en-US"/>
              <a:t>Clic para editar título</a:t>
            </a:r>
            <a:endParaRPr lang="es-ES_tradnl"/>
          </a:p>
        </p:txBody>
      </p:sp>
      <p:sp>
        <p:nvSpPr>
          <p:cNvPr id="3" name="Marcador de texto 2"/>
          <p:cNvSpPr>
            <a:spLocks noGrp="1"/>
          </p:cNvSpPr>
          <p:nvPr>
            <p:ph type="body" idx="1"/>
          </p:nvPr>
        </p:nvSpPr>
        <p:spPr>
          <a:xfrm>
            <a:off x="457200" y="1535113"/>
            <a:ext cx="4040188" cy="639762"/>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Haga clic para modificar el estilo de texto del patrón</a:t>
            </a:r>
          </a:p>
        </p:txBody>
      </p:sp>
      <p:sp>
        <p:nvSpPr>
          <p:cNvPr id="4" name="Marcador de contenido 3"/>
          <p:cNvSpPr>
            <a:spLocks noGrp="1"/>
          </p:cNvSpPr>
          <p:nvPr>
            <p:ph sz="half" idx="2"/>
          </p:nvPr>
        </p:nvSpPr>
        <p:spPr>
          <a:xfrm>
            <a:off x="457200" y="2174875"/>
            <a:ext cx="4040188"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Haga clic para modificar el estilo de texto del patrón</a:t>
            </a:r>
          </a:p>
          <a:p>
            <a:pPr lvl="1"/>
            <a:r>
              <a:rPr lang="en-US"/>
              <a:t>Segundo nivel</a:t>
            </a:r>
          </a:p>
          <a:p>
            <a:pPr lvl="2"/>
            <a:r>
              <a:rPr lang="en-US"/>
              <a:t>Tercer nivel</a:t>
            </a:r>
          </a:p>
          <a:p>
            <a:pPr lvl="3"/>
            <a:r>
              <a:rPr lang="en-US"/>
              <a:t>Cuarto nivel</a:t>
            </a:r>
          </a:p>
          <a:p>
            <a:pPr lvl="4"/>
            <a:r>
              <a:rPr lang="en-US"/>
              <a:t>Quinto nivel</a:t>
            </a:r>
            <a:endParaRPr lang="es-ES_tradnl"/>
          </a:p>
        </p:txBody>
      </p:sp>
      <p:sp>
        <p:nvSpPr>
          <p:cNvPr id="5" name="Marcador de texto 4"/>
          <p:cNvSpPr>
            <a:spLocks noGrp="1"/>
          </p:cNvSpPr>
          <p:nvPr>
            <p:ph type="body" sz="quarter" idx="3"/>
          </p:nvPr>
        </p:nvSpPr>
        <p:spPr>
          <a:xfrm>
            <a:off x="4645025" y="1535113"/>
            <a:ext cx="4041775" cy="639762"/>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Haga clic para modificar el estilo de texto del patrón</a:t>
            </a:r>
          </a:p>
        </p:txBody>
      </p:sp>
      <p:sp>
        <p:nvSpPr>
          <p:cNvPr id="6" name="Marcador de contenido 5"/>
          <p:cNvSpPr>
            <a:spLocks noGrp="1"/>
          </p:cNvSpPr>
          <p:nvPr>
            <p:ph sz="quarter" idx="4"/>
          </p:nvPr>
        </p:nvSpPr>
        <p:spPr>
          <a:xfrm>
            <a:off x="4645025" y="2174875"/>
            <a:ext cx="4041775"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Haga clic para modificar el estilo de texto del patrón</a:t>
            </a:r>
          </a:p>
          <a:p>
            <a:pPr lvl="1"/>
            <a:r>
              <a:rPr lang="en-US"/>
              <a:t>Segundo nivel</a:t>
            </a:r>
          </a:p>
          <a:p>
            <a:pPr lvl="2"/>
            <a:r>
              <a:rPr lang="en-US"/>
              <a:t>Tercer nivel</a:t>
            </a:r>
          </a:p>
          <a:p>
            <a:pPr lvl="3"/>
            <a:r>
              <a:rPr lang="en-US"/>
              <a:t>Cuarto nivel</a:t>
            </a:r>
          </a:p>
          <a:p>
            <a:pPr lvl="4"/>
            <a:r>
              <a:rPr lang="en-US"/>
              <a:t>Quinto nivel</a:t>
            </a:r>
            <a:endParaRPr lang="es-ES_tradnl"/>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a:prstGeom prst="rect">
            <a:avLst/>
          </a:prstGeom>
        </p:spPr>
        <p:txBody>
          <a:bodyPr vert="horz"/>
          <a:lstStyle/>
          <a:p>
            <a:r>
              <a:rPr lang="en-US"/>
              <a:t>Clic para editar título</a:t>
            </a:r>
            <a:endParaRPr lang="es-ES_tradnl"/>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3050"/>
            <a:ext cx="3008313" cy="1162050"/>
          </a:xfrm>
          <a:prstGeom prst="rect">
            <a:avLst/>
          </a:prstGeom>
        </p:spPr>
        <p:txBody>
          <a:bodyPr vert="horz" anchor="b"/>
          <a:lstStyle>
            <a:lvl1pPr algn="l">
              <a:defRPr sz="2000" b="1"/>
            </a:lvl1pPr>
          </a:lstStyle>
          <a:p>
            <a:r>
              <a:rPr lang="en-US"/>
              <a:t>Clic para editar título</a:t>
            </a:r>
            <a:endParaRPr lang="es-ES_tradnl"/>
          </a:p>
        </p:txBody>
      </p:sp>
      <p:sp>
        <p:nvSpPr>
          <p:cNvPr id="3" name="Marcador de contenido 2"/>
          <p:cNvSpPr>
            <a:spLocks noGrp="1"/>
          </p:cNvSpPr>
          <p:nvPr>
            <p:ph idx="1"/>
          </p:nvPr>
        </p:nvSpPr>
        <p:spPr>
          <a:xfrm>
            <a:off x="3575050" y="273050"/>
            <a:ext cx="5111750" cy="5853113"/>
          </a:xfrm>
          <a:prstGeom prst="rect">
            <a:avLst/>
          </a:prstGeom>
        </p:spPr>
        <p:txBody>
          <a:bodyPr vert="horz"/>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Haga clic para modificar el estilo de texto del patrón</a:t>
            </a:r>
          </a:p>
          <a:p>
            <a:pPr lvl="1"/>
            <a:r>
              <a:rPr lang="en-US"/>
              <a:t>Segundo nivel</a:t>
            </a:r>
          </a:p>
          <a:p>
            <a:pPr lvl="2"/>
            <a:r>
              <a:rPr lang="en-US"/>
              <a:t>Tercer nivel</a:t>
            </a:r>
          </a:p>
          <a:p>
            <a:pPr lvl="3"/>
            <a:r>
              <a:rPr lang="en-US"/>
              <a:t>Cuarto nivel</a:t>
            </a:r>
          </a:p>
          <a:p>
            <a:pPr lvl="4"/>
            <a:r>
              <a:rPr lang="en-US"/>
              <a:t>Quinto nivel</a:t>
            </a:r>
            <a:endParaRPr lang="es-ES_tradnl"/>
          </a:p>
        </p:txBody>
      </p:sp>
      <p:sp>
        <p:nvSpPr>
          <p:cNvPr id="4" name="Marcador de texto 3"/>
          <p:cNvSpPr>
            <a:spLocks noGrp="1"/>
          </p:cNvSpPr>
          <p:nvPr>
            <p:ph type="body" sz="half" idx="2"/>
          </p:nvPr>
        </p:nvSpPr>
        <p:spPr>
          <a:xfrm>
            <a:off x="457200" y="1435100"/>
            <a:ext cx="3008313" cy="4691063"/>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Haga clic para modificar el estilo de texto del patrón</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1792288" y="4800600"/>
            <a:ext cx="5486400" cy="566738"/>
          </a:xfrm>
          <a:prstGeom prst="rect">
            <a:avLst/>
          </a:prstGeom>
        </p:spPr>
        <p:txBody>
          <a:bodyPr vert="horz" anchor="b"/>
          <a:lstStyle>
            <a:lvl1pPr algn="l">
              <a:defRPr sz="2000" b="1"/>
            </a:lvl1pPr>
          </a:lstStyle>
          <a:p>
            <a:r>
              <a:rPr lang="en-US"/>
              <a:t>Clic para editar título</a:t>
            </a:r>
            <a:endParaRPr lang="es-ES_tradnl"/>
          </a:p>
        </p:txBody>
      </p:sp>
      <p:sp>
        <p:nvSpPr>
          <p:cNvPr id="3" name="Marcador de posición de imagen 2"/>
          <p:cNvSpPr>
            <a:spLocks noGrp="1"/>
          </p:cNvSpPr>
          <p:nvPr>
            <p:ph type="pic" idx="1"/>
          </p:nvPr>
        </p:nvSpPr>
        <p:spPr>
          <a:xfrm>
            <a:off x="1792288" y="612775"/>
            <a:ext cx="5486400" cy="4114800"/>
          </a:xfrm>
          <a:prstGeom prst="rect">
            <a:avLst/>
          </a:prstGeom>
        </p:spPr>
        <p:txBody>
          <a:bodyPr vert="horz"/>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_tradnl"/>
          </a:p>
        </p:txBody>
      </p:sp>
      <p:sp>
        <p:nvSpPr>
          <p:cNvPr id="4" name="Marcador de texto 3"/>
          <p:cNvSpPr>
            <a:spLocks noGrp="1"/>
          </p:cNvSpPr>
          <p:nvPr>
            <p:ph type="body" sz="half" idx="2"/>
          </p:nvPr>
        </p:nvSpPr>
        <p:spPr>
          <a:xfrm>
            <a:off x="1792288" y="5367338"/>
            <a:ext cx="5486400" cy="804862"/>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Haga clic para modificar el estilo de texto del patrón</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srcRect/>
          <a:stretch>
            <a:fillRect/>
          </a:stretch>
        </a:blip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s-ES_tradnl"/>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6.wmf"/><Relationship Id="rId5" Type="http://schemas.openxmlformats.org/officeDocument/2006/relationships/oleObject" Target="../embeddings/oleObject2.bin"/><Relationship Id="rId4" Type="http://schemas.openxmlformats.org/officeDocument/2006/relationships/image" Target="../media/image5.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9.wmf"/><Relationship Id="rId4" Type="http://schemas.openxmlformats.org/officeDocument/2006/relationships/oleObject" Target="../embeddings/oleObject3.bin"/></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ES_tradnl" dirty="0"/>
          </a:p>
        </p:txBody>
      </p:sp>
      <p:pic>
        <p:nvPicPr>
          <p:cNvPr id="4" name="Imagen 3" descr="Imagen PPT UAG NEW-01.jpg"/>
          <p:cNvPicPr>
            <a:picLocks noChangeAspect="1"/>
          </p:cNvPicPr>
          <p:nvPr/>
        </p:nvPicPr>
        <p:blipFill>
          <a:blip r:embed="rId2"/>
          <a:stretch>
            <a:fillRect/>
          </a:stretch>
        </p:blipFill>
        <p:spPr>
          <a:xfrm>
            <a:off x="0" y="274638"/>
            <a:ext cx="9144000" cy="6858000"/>
          </a:xfrm>
          <a:prstGeom prst="rect">
            <a:avLst/>
          </a:prstGeom>
        </p:spPr>
      </p:pic>
      <p:sp>
        <p:nvSpPr>
          <p:cNvPr id="5" name="CuadroTexto 4"/>
          <p:cNvSpPr txBox="1"/>
          <p:nvPr/>
        </p:nvSpPr>
        <p:spPr>
          <a:xfrm>
            <a:off x="762000" y="4493860"/>
            <a:ext cx="7239000" cy="400110"/>
          </a:xfrm>
          <a:prstGeom prst="rect">
            <a:avLst/>
          </a:prstGeom>
          <a:noFill/>
        </p:spPr>
        <p:txBody>
          <a:bodyPr wrap="square" rtlCol="0">
            <a:spAutoFit/>
          </a:bodyPr>
          <a:lstStyle/>
          <a:p>
            <a:pPr algn="ctr"/>
            <a:r>
              <a:rPr lang="es-ES_tradnl" sz="2000" b="1" dirty="0" smtClean="0">
                <a:solidFill>
                  <a:schemeClr val="tx1">
                    <a:lumMod val="65000"/>
                    <a:lumOff val="35000"/>
                  </a:schemeClr>
                </a:solidFill>
                <a:latin typeface="Arial"/>
                <a:cs typeface="Arial"/>
              </a:rPr>
              <a:t>Proyecto: </a:t>
            </a:r>
            <a:r>
              <a:rPr lang="es-ES_tradnl" sz="2000" b="1" dirty="0" smtClean="0">
                <a:solidFill>
                  <a:schemeClr val="tx1">
                    <a:lumMod val="65000"/>
                    <a:lumOff val="35000"/>
                  </a:schemeClr>
                </a:solidFill>
                <a:latin typeface="Arial"/>
                <a:cs typeface="Arial"/>
              </a:rPr>
              <a:t>Sistema de Recolección de Basura Inteligente</a:t>
            </a:r>
            <a:endParaRPr lang="es-ES_tradnl" sz="2000" dirty="0">
              <a:solidFill>
                <a:schemeClr val="accent2">
                  <a:lumMod val="75000"/>
                </a:schemeClr>
              </a:solidFill>
              <a:latin typeface="Arial"/>
              <a:cs typeface="Arial"/>
            </a:endParaRPr>
          </a:p>
        </p:txBody>
      </p:sp>
      <p:sp>
        <p:nvSpPr>
          <p:cNvPr id="11" name="CuadroTexto 10"/>
          <p:cNvSpPr txBox="1"/>
          <p:nvPr/>
        </p:nvSpPr>
        <p:spPr>
          <a:xfrm>
            <a:off x="46892" y="5290029"/>
            <a:ext cx="3839308" cy="1323439"/>
          </a:xfrm>
          <a:prstGeom prst="rect">
            <a:avLst/>
          </a:prstGeom>
          <a:noFill/>
        </p:spPr>
        <p:txBody>
          <a:bodyPr wrap="square" rtlCol="0">
            <a:spAutoFit/>
          </a:bodyPr>
          <a:lstStyle/>
          <a:p>
            <a:r>
              <a:rPr lang="es-ES_tradnl" sz="1600" b="1" dirty="0" smtClean="0"/>
              <a:t>Alumnos</a:t>
            </a:r>
            <a:r>
              <a:rPr lang="es-ES_tradnl" sz="1600" dirty="0" smtClean="0"/>
              <a:t>: </a:t>
            </a:r>
          </a:p>
          <a:p>
            <a:r>
              <a:rPr lang="es-MX" sz="1600" dirty="0"/>
              <a:t>Juan Adolfo Mejía </a:t>
            </a:r>
            <a:r>
              <a:rPr lang="es-MX" sz="1600" dirty="0" smtClean="0"/>
              <a:t>Ramos</a:t>
            </a:r>
          </a:p>
          <a:p>
            <a:r>
              <a:rPr lang="es-MX" sz="1600" dirty="0" err="1" smtClean="0"/>
              <a:t>Issac</a:t>
            </a:r>
            <a:r>
              <a:rPr lang="es-MX" sz="1600" dirty="0" smtClean="0"/>
              <a:t> </a:t>
            </a:r>
            <a:r>
              <a:rPr lang="es-MX" sz="1600" dirty="0"/>
              <a:t>Jiménez </a:t>
            </a:r>
            <a:r>
              <a:rPr lang="es-MX" sz="1600" dirty="0" smtClean="0"/>
              <a:t>Escamilla</a:t>
            </a:r>
          </a:p>
          <a:p>
            <a:r>
              <a:rPr lang="es-MX" sz="1600" dirty="0" smtClean="0"/>
              <a:t>Javier </a:t>
            </a:r>
            <a:r>
              <a:rPr lang="es-MX" sz="1600" dirty="0"/>
              <a:t>Medina </a:t>
            </a:r>
            <a:r>
              <a:rPr lang="es-MX" sz="1600" dirty="0" smtClean="0"/>
              <a:t>Cazares</a:t>
            </a:r>
          </a:p>
          <a:p>
            <a:r>
              <a:rPr lang="es-MX" sz="1600" dirty="0" smtClean="0"/>
              <a:t>Gustavo </a:t>
            </a:r>
            <a:r>
              <a:rPr lang="es-MX" sz="1600" dirty="0"/>
              <a:t>Luna </a:t>
            </a:r>
            <a:r>
              <a:rPr lang="es-MX" sz="1600" dirty="0" smtClean="0"/>
              <a:t>Guzmán</a:t>
            </a:r>
            <a:endParaRPr lang="es-MX" sz="1600" dirty="0"/>
          </a:p>
        </p:txBody>
      </p:sp>
      <p:sp>
        <p:nvSpPr>
          <p:cNvPr id="12" name="CuadroTexto 11"/>
          <p:cNvSpPr txBox="1"/>
          <p:nvPr/>
        </p:nvSpPr>
        <p:spPr>
          <a:xfrm>
            <a:off x="3671960" y="5421868"/>
            <a:ext cx="2916248" cy="338554"/>
          </a:xfrm>
          <a:prstGeom prst="rect">
            <a:avLst/>
          </a:prstGeom>
          <a:noFill/>
        </p:spPr>
        <p:txBody>
          <a:bodyPr wrap="none" rtlCol="0">
            <a:spAutoFit/>
          </a:bodyPr>
          <a:lstStyle/>
          <a:p>
            <a:r>
              <a:rPr lang="es-ES_tradnl" sz="1600" b="1" dirty="0" smtClean="0"/>
              <a:t>Profesor</a:t>
            </a:r>
            <a:r>
              <a:rPr lang="es-ES_tradnl" sz="1600" dirty="0" smtClean="0"/>
              <a:t>: Alfredo Castro Jiménez</a:t>
            </a:r>
            <a:endParaRPr lang="es-ES_tradnl" sz="1600"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err="1" smtClean="0"/>
              <a:t>Planeación</a:t>
            </a:r>
            <a:endParaRPr lang="en-US" dirty="0"/>
          </a:p>
        </p:txBody>
      </p:sp>
      <p:sp>
        <p:nvSpPr>
          <p:cNvPr id="3" name="Marcador de contenido 2"/>
          <p:cNvSpPr>
            <a:spLocks noGrp="1"/>
          </p:cNvSpPr>
          <p:nvPr>
            <p:ph idx="1"/>
          </p:nvPr>
        </p:nvSpPr>
        <p:spPr>
          <a:xfrm>
            <a:off x="422031" y="1295400"/>
            <a:ext cx="7239000" cy="4525963"/>
          </a:xfrm>
        </p:spPr>
        <p:txBody>
          <a:bodyPr/>
          <a:lstStyle/>
          <a:p>
            <a:r>
              <a:rPr lang="es-ES_tradnl" dirty="0" smtClean="0"/>
              <a:t>Dentro de este proceso </a:t>
            </a:r>
            <a:r>
              <a:rPr lang="es-ES_tradnl" dirty="0" smtClean="0"/>
              <a:t>se elaboraron:</a:t>
            </a:r>
            <a:endParaRPr lang="es-ES_tradnl" dirty="0" smtClean="0"/>
          </a:p>
          <a:p>
            <a:pPr lvl="1"/>
            <a:r>
              <a:rPr lang="es-ES_tradnl" dirty="0" smtClean="0"/>
              <a:t>Project Management Plan</a:t>
            </a:r>
          </a:p>
          <a:p>
            <a:pPr lvl="1"/>
            <a:r>
              <a:rPr lang="es-ES_tradnl" dirty="0" smtClean="0"/>
              <a:t>Requerimientos</a:t>
            </a:r>
          </a:p>
          <a:p>
            <a:pPr lvl="1"/>
            <a:r>
              <a:rPr lang="es-ES_tradnl" dirty="0" smtClean="0"/>
              <a:t>Alcance</a:t>
            </a:r>
          </a:p>
          <a:p>
            <a:pPr lvl="1"/>
            <a:r>
              <a:rPr lang="es-ES_tradnl" dirty="0" smtClean="0"/>
              <a:t>WBS</a:t>
            </a:r>
          </a:p>
          <a:p>
            <a:pPr lvl="1"/>
            <a:r>
              <a:rPr lang="es-ES_tradnl" dirty="0" smtClean="0"/>
              <a:t>Actividades</a:t>
            </a:r>
          </a:p>
          <a:p>
            <a:pPr lvl="1"/>
            <a:r>
              <a:rPr lang="es-ES_tradnl" dirty="0" smtClean="0"/>
              <a:t>Recursos (RBS)</a:t>
            </a:r>
          </a:p>
          <a:p>
            <a:pPr lvl="1"/>
            <a:r>
              <a:rPr lang="es-ES_tradnl" dirty="0" smtClean="0"/>
              <a:t>Calendario (</a:t>
            </a:r>
            <a:r>
              <a:rPr lang="es-ES_tradnl" dirty="0" err="1" smtClean="0"/>
              <a:t>Gant</a:t>
            </a:r>
            <a:r>
              <a:rPr lang="es-ES_tradnl" dirty="0" smtClean="0"/>
              <a:t>)</a:t>
            </a:r>
            <a:endParaRPr lang="es-ES_tradnl" dirty="0"/>
          </a:p>
        </p:txBody>
      </p:sp>
    </p:spTree>
    <p:extLst>
      <p:ext uri="{BB962C8B-B14F-4D97-AF65-F5344CB8AC3E}">
        <p14:creationId xmlns:p14="http://schemas.microsoft.com/office/powerpoint/2010/main" val="47377862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err="1" smtClean="0"/>
              <a:t>Planeación</a:t>
            </a:r>
            <a:endParaRPr lang="en-US" dirty="0"/>
          </a:p>
        </p:txBody>
      </p:sp>
      <p:sp>
        <p:nvSpPr>
          <p:cNvPr id="3" name="Marcador de contenido 2"/>
          <p:cNvSpPr>
            <a:spLocks noGrp="1"/>
          </p:cNvSpPr>
          <p:nvPr>
            <p:ph idx="1"/>
          </p:nvPr>
        </p:nvSpPr>
        <p:spPr/>
        <p:txBody>
          <a:bodyPr/>
          <a:lstStyle/>
          <a:p>
            <a:pPr lvl="1"/>
            <a:r>
              <a:rPr lang="es-ES_tradnl" dirty="0" smtClean="0"/>
              <a:t>Plan de Costos</a:t>
            </a:r>
          </a:p>
          <a:p>
            <a:pPr lvl="1"/>
            <a:r>
              <a:rPr lang="es-ES_tradnl" dirty="0" smtClean="0"/>
              <a:t>Plan de Calidad</a:t>
            </a:r>
          </a:p>
          <a:p>
            <a:pPr lvl="1"/>
            <a:r>
              <a:rPr lang="es-ES_tradnl" dirty="0" smtClean="0"/>
              <a:t>Matriz RACI</a:t>
            </a:r>
          </a:p>
          <a:p>
            <a:pPr lvl="1"/>
            <a:r>
              <a:rPr lang="es-ES_tradnl" dirty="0" smtClean="0"/>
              <a:t>Plan de Comunicaciones</a:t>
            </a:r>
          </a:p>
          <a:p>
            <a:pPr lvl="1"/>
            <a:r>
              <a:rPr lang="es-ES_tradnl" dirty="0" smtClean="0"/>
              <a:t>Plan de Riesgos</a:t>
            </a:r>
            <a:endParaRPr lang="es-ES_tradnl" dirty="0"/>
          </a:p>
        </p:txBody>
      </p:sp>
    </p:spTree>
    <p:extLst>
      <p:ext uri="{BB962C8B-B14F-4D97-AF65-F5344CB8AC3E}">
        <p14:creationId xmlns:p14="http://schemas.microsoft.com/office/powerpoint/2010/main" val="75053530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dirty="0" smtClean="0"/>
              <a:t>Requerimientos Funcionales</a:t>
            </a:r>
            <a:endParaRPr lang="es-ES_tradnl" dirty="0"/>
          </a:p>
        </p:txBody>
      </p:sp>
      <p:graphicFrame>
        <p:nvGraphicFramePr>
          <p:cNvPr id="5" name="Marcador de contenido 4"/>
          <p:cNvGraphicFramePr>
            <a:graphicFrameLocks noGrp="1"/>
          </p:cNvGraphicFramePr>
          <p:nvPr>
            <p:ph idx="1"/>
            <p:extLst>
              <p:ext uri="{D42A27DB-BD31-4B8C-83A1-F6EECF244321}">
                <p14:modId xmlns:p14="http://schemas.microsoft.com/office/powerpoint/2010/main" val="3439067280"/>
              </p:ext>
            </p:extLst>
          </p:nvPr>
        </p:nvGraphicFramePr>
        <p:xfrm>
          <a:off x="2133599" y="990596"/>
          <a:ext cx="5105402" cy="5105402"/>
        </p:xfrm>
        <a:graphic>
          <a:graphicData uri="http://schemas.openxmlformats.org/drawingml/2006/table">
            <a:tbl>
              <a:tblPr firstRow="1" firstCol="1" bandRow="1">
                <a:tableStyleId>{5C22544A-7EE6-4342-B048-85BDC9FD1C3A}</a:tableStyleId>
              </a:tblPr>
              <a:tblGrid>
                <a:gridCol w="940559">
                  <a:extLst>
                    <a:ext uri="{9D8B030D-6E8A-4147-A177-3AD203B41FA5}">
                      <a16:colId xmlns:a16="http://schemas.microsoft.com/office/drawing/2014/main" val="3331267851"/>
                    </a:ext>
                  </a:extLst>
                </a:gridCol>
                <a:gridCol w="879658">
                  <a:extLst>
                    <a:ext uri="{9D8B030D-6E8A-4147-A177-3AD203B41FA5}">
                      <a16:colId xmlns:a16="http://schemas.microsoft.com/office/drawing/2014/main" val="1235414384"/>
                    </a:ext>
                  </a:extLst>
                </a:gridCol>
                <a:gridCol w="3285185">
                  <a:extLst>
                    <a:ext uri="{9D8B030D-6E8A-4147-A177-3AD203B41FA5}">
                      <a16:colId xmlns:a16="http://schemas.microsoft.com/office/drawing/2014/main" val="4159843722"/>
                    </a:ext>
                  </a:extLst>
                </a:gridCol>
              </a:tblGrid>
              <a:tr h="264083">
                <a:tc>
                  <a:txBody>
                    <a:bodyPr/>
                    <a:lstStyle/>
                    <a:p>
                      <a:pPr marL="0" marR="0" algn="ctr">
                        <a:lnSpc>
                          <a:spcPct val="107000"/>
                        </a:lnSpc>
                        <a:spcBef>
                          <a:spcPts val="0"/>
                        </a:spcBef>
                        <a:spcAft>
                          <a:spcPts val="800"/>
                        </a:spcAft>
                      </a:pPr>
                      <a:r>
                        <a:rPr lang="es-MX" sz="700">
                          <a:effectLst/>
                        </a:rPr>
                        <a:t>ID del Requerimiento</a:t>
                      </a:r>
                      <a:endParaRPr lang="es-MX" sz="700">
                        <a:effectLst/>
                        <a:latin typeface="Calibri" panose="020F0502020204030204" pitchFamily="34" charset="0"/>
                        <a:ea typeface="Calibri" panose="020F0502020204030204" pitchFamily="34" charset="0"/>
                      </a:endParaRPr>
                    </a:p>
                  </a:txBody>
                  <a:tcPr marL="44652" marR="44652" marT="0" marB="0"/>
                </a:tc>
                <a:tc>
                  <a:txBody>
                    <a:bodyPr/>
                    <a:lstStyle/>
                    <a:p>
                      <a:pPr marL="0" marR="0" algn="ctr">
                        <a:lnSpc>
                          <a:spcPct val="107000"/>
                        </a:lnSpc>
                        <a:spcBef>
                          <a:spcPts val="0"/>
                        </a:spcBef>
                        <a:spcAft>
                          <a:spcPts val="800"/>
                        </a:spcAft>
                      </a:pPr>
                      <a:r>
                        <a:rPr lang="es-MX" sz="700">
                          <a:effectLst/>
                        </a:rPr>
                        <a:t>Stakeholder</a:t>
                      </a:r>
                      <a:endParaRPr lang="es-MX" sz="700">
                        <a:effectLst/>
                        <a:latin typeface="Calibri" panose="020F0502020204030204" pitchFamily="34" charset="0"/>
                        <a:ea typeface="Calibri" panose="020F0502020204030204" pitchFamily="34" charset="0"/>
                      </a:endParaRPr>
                    </a:p>
                  </a:txBody>
                  <a:tcPr marL="44652" marR="44652" marT="0" marB="0"/>
                </a:tc>
                <a:tc>
                  <a:txBody>
                    <a:bodyPr/>
                    <a:lstStyle/>
                    <a:p>
                      <a:pPr marL="0" marR="0" algn="ctr">
                        <a:lnSpc>
                          <a:spcPct val="107000"/>
                        </a:lnSpc>
                        <a:spcBef>
                          <a:spcPts val="0"/>
                        </a:spcBef>
                        <a:spcAft>
                          <a:spcPts val="800"/>
                        </a:spcAft>
                      </a:pPr>
                      <a:r>
                        <a:rPr lang="es-MX" sz="700">
                          <a:effectLst/>
                        </a:rPr>
                        <a:t>Requerimientos Funcionales</a:t>
                      </a:r>
                      <a:endParaRPr lang="es-MX" sz="700">
                        <a:effectLst/>
                        <a:latin typeface="Calibri" panose="020F0502020204030204" pitchFamily="34" charset="0"/>
                        <a:ea typeface="Calibri" panose="020F0502020204030204" pitchFamily="34" charset="0"/>
                      </a:endParaRPr>
                    </a:p>
                  </a:txBody>
                  <a:tcPr marL="44652" marR="44652" marT="0" marB="0"/>
                </a:tc>
                <a:extLst>
                  <a:ext uri="{0D108BD9-81ED-4DB2-BD59-A6C34878D82A}">
                    <a16:rowId xmlns:a16="http://schemas.microsoft.com/office/drawing/2014/main" val="772384238"/>
                  </a:ext>
                </a:extLst>
              </a:tr>
              <a:tr h="467069">
                <a:tc>
                  <a:txBody>
                    <a:bodyPr/>
                    <a:lstStyle/>
                    <a:p>
                      <a:pPr marL="0" marR="0">
                        <a:lnSpc>
                          <a:spcPct val="107000"/>
                        </a:lnSpc>
                        <a:spcBef>
                          <a:spcPts val="0"/>
                        </a:spcBef>
                        <a:spcAft>
                          <a:spcPts val="800"/>
                        </a:spcAft>
                      </a:pPr>
                      <a:r>
                        <a:rPr lang="es-MX" sz="700">
                          <a:effectLst/>
                        </a:rPr>
                        <a:t>REQ-F01</a:t>
                      </a:r>
                      <a:endParaRPr lang="es-MX" sz="700">
                        <a:effectLst/>
                        <a:latin typeface="Calibri" panose="020F0502020204030204" pitchFamily="34" charset="0"/>
                        <a:ea typeface="Calibri" panose="020F0502020204030204" pitchFamily="34" charset="0"/>
                      </a:endParaRPr>
                    </a:p>
                  </a:txBody>
                  <a:tcPr marL="44652" marR="44652" marT="0" marB="0"/>
                </a:tc>
                <a:tc>
                  <a:txBody>
                    <a:bodyPr/>
                    <a:lstStyle/>
                    <a:p>
                      <a:pPr marL="0" marR="0">
                        <a:lnSpc>
                          <a:spcPct val="107000"/>
                        </a:lnSpc>
                        <a:spcBef>
                          <a:spcPts val="0"/>
                        </a:spcBef>
                        <a:spcAft>
                          <a:spcPts val="800"/>
                        </a:spcAft>
                      </a:pPr>
                      <a:r>
                        <a:rPr lang="es-MX" sz="700">
                          <a:effectLst/>
                        </a:rPr>
                        <a:t>Cliente: Jorge Bonalez</a:t>
                      </a:r>
                      <a:endParaRPr lang="es-MX" sz="700">
                        <a:effectLst/>
                        <a:latin typeface="Calibri" panose="020F0502020204030204" pitchFamily="34" charset="0"/>
                        <a:ea typeface="Calibri" panose="020F0502020204030204" pitchFamily="34" charset="0"/>
                      </a:endParaRPr>
                    </a:p>
                  </a:txBody>
                  <a:tcPr marL="44652" marR="44652" marT="0" marB="0"/>
                </a:tc>
                <a:tc>
                  <a:txBody>
                    <a:bodyPr/>
                    <a:lstStyle/>
                    <a:p>
                      <a:pPr marL="0" marR="0">
                        <a:lnSpc>
                          <a:spcPct val="107000"/>
                        </a:lnSpc>
                        <a:spcBef>
                          <a:spcPts val="0"/>
                        </a:spcBef>
                        <a:spcAft>
                          <a:spcPts val="800"/>
                        </a:spcAft>
                      </a:pPr>
                      <a:r>
                        <a:rPr lang="es-US" sz="700">
                          <a:effectLst/>
                        </a:rPr>
                        <a:t>Los dispositivos van a operar adecuadamente en el rango de las siguientes condiciones: Temperaturas de -10 °C a 65 °C</a:t>
                      </a:r>
                      <a:endParaRPr lang="es-MX" sz="700">
                        <a:effectLst/>
                      </a:endParaRPr>
                    </a:p>
                    <a:p>
                      <a:pPr marL="0" marR="0">
                        <a:lnSpc>
                          <a:spcPct val="107000"/>
                        </a:lnSpc>
                        <a:spcBef>
                          <a:spcPts val="0"/>
                        </a:spcBef>
                        <a:spcAft>
                          <a:spcPts val="800"/>
                        </a:spcAft>
                      </a:pPr>
                      <a:r>
                        <a:rPr lang="es-US" sz="700">
                          <a:effectLst/>
                        </a:rPr>
                        <a:t>Humedad de un 10% a 75%</a:t>
                      </a:r>
                      <a:endParaRPr lang="es-MX" sz="700">
                        <a:effectLst/>
                        <a:latin typeface="Calibri" panose="020F0502020204030204" pitchFamily="34" charset="0"/>
                        <a:ea typeface="Calibri" panose="020F0502020204030204" pitchFamily="34" charset="0"/>
                      </a:endParaRPr>
                    </a:p>
                  </a:txBody>
                  <a:tcPr marL="44652" marR="44652" marT="0" marB="0"/>
                </a:tc>
                <a:extLst>
                  <a:ext uri="{0D108BD9-81ED-4DB2-BD59-A6C34878D82A}">
                    <a16:rowId xmlns:a16="http://schemas.microsoft.com/office/drawing/2014/main" val="1542089476"/>
                  </a:ext>
                </a:extLst>
              </a:tr>
              <a:tr h="270381">
                <a:tc>
                  <a:txBody>
                    <a:bodyPr/>
                    <a:lstStyle/>
                    <a:p>
                      <a:pPr marL="0" marR="0">
                        <a:lnSpc>
                          <a:spcPct val="107000"/>
                        </a:lnSpc>
                        <a:spcBef>
                          <a:spcPts val="0"/>
                        </a:spcBef>
                        <a:spcAft>
                          <a:spcPts val="800"/>
                        </a:spcAft>
                      </a:pPr>
                      <a:r>
                        <a:rPr lang="es-MX" sz="700" dirty="0">
                          <a:effectLst/>
                        </a:rPr>
                        <a:t>REQ-FD1</a:t>
                      </a:r>
                      <a:endParaRPr lang="es-MX" sz="700" dirty="0">
                        <a:effectLst/>
                        <a:latin typeface="Calibri" panose="020F0502020204030204" pitchFamily="34" charset="0"/>
                        <a:ea typeface="Calibri" panose="020F0502020204030204" pitchFamily="34" charset="0"/>
                      </a:endParaRPr>
                    </a:p>
                  </a:txBody>
                  <a:tcPr marL="44652" marR="44652" marT="0" marB="0"/>
                </a:tc>
                <a:tc>
                  <a:txBody>
                    <a:bodyPr/>
                    <a:lstStyle/>
                    <a:p>
                      <a:pPr marL="0" marR="0">
                        <a:lnSpc>
                          <a:spcPct val="107000"/>
                        </a:lnSpc>
                        <a:spcBef>
                          <a:spcPts val="0"/>
                        </a:spcBef>
                        <a:spcAft>
                          <a:spcPts val="800"/>
                        </a:spcAft>
                      </a:pPr>
                      <a:r>
                        <a:rPr lang="es-MX" sz="700">
                          <a:effectLst/>
                        </a:rPr>
                        <a:t>Cliente: Jorge Bonalez</a:t>
                      </a:r>
                      <a:endParaRPr lang="es-MX" sz="700">
                        <a:effectLst/>
                        <a:latin typeface="Calibri" panose="020F0502020204030204" pitchFamily="34" charset="0"/>
                        <a:ea typeface="Calibri" panose="020F0502020204030204" pitchFamily="34" charset="0"/>
                      </a:endParaRPr>
                    </a:p>
                  </a:txBody>
                  <a:tcPr marL="44652" marR="44652" marT="0" marB="0"/>
                </a:tc>
                <a:tc>
                  <a:txBody>
                    <a:bodyPr/>
                    <a:lstStyle/>
                    <a:p>
                      <a:pPr marL="0" marR="0">
                        <a:lnSpc>
                          <a:spcPct val="107000"/>
                        </a:lnSpc>
                        <a:spcBef>
                          <a:spcPts val="0"/>
                        </a:spcBef>
                        <a:spcAft>
                          <a:spcPts val="800"/>
                        </a:spcAft>
                      </a:pPr>
                      <a:r>
                        <a:rPr lang="es-US" sz="700">
                          <a:effectLst/>
                        </a:rPr>
                        <a:t>El dispositivo medidor de nivel de residuos, debe de comunicarse con un Gateway a una distancia mínima de 120 metros</a:t>
                      </a:r>
                      <a:endParaRPr lang="es-MX" sz="700">
                        <a:effectLst/>
                        <a:latin typeface="Calibri" panose="020F0502020204030204" pitchFamily="34" charset="0"/>
                        <a:ea typeface="Calibri" panose="020F0502020204030204" pitchFamily="34" charset="0"/>
                      </a:endParaRPr>
                    </a:p>
                  </a:txBody>
                  <a:tcPr marL="44652" marR="44652" marT="0" marB="0"/>
                </a:tc>
                <a:extLst>
                  <a:ext uri="{0D108BD9-81ED-4DB2-BD59-A6C34878D82A}">
                    <a16:rowId xmlns:a16="http://schemas.microsoft.com/office/drawing/2014/main" val="1656557568"/>
                  </a:ext>
                </a:extLst>
              </a:tr>
              <a:tr h="276224">
                <a:tc>
                  <a:txBody>
                    <a:bodyPr/>
                    <a:lstStyle/>
                    <a:p>
                      <a:pPr marL="0" marR="0">
                        <a:lnSpc>
                          <a:spcPct val="107000"/>
                        </a:lnSpc>
                        <a:spcBef>
                          <a:spcPts val="0"/>
                        </a:spcBef>
                        <a:spcAft>
                          <a:spcPts val="800"/>
                        </a:spcAft>
                      </a:pPr>
                      <a:r>
                        <a:rPr lang="es-MX" sz="700">
                          <a:effectLst/>
                        </a:rPr>
                        <a:t>REQ-FD2</a:t>
                      </a:r>
                      <a:endParaRPr lang="es-MX" sz="700">
                        <a:effectLst/>
                        <a:latin typeface="Calibri" panose="020F0502020204030204" pitchFamily="34" charset="0"/>
                        <a:ea typeface="Calibri" panose="020F0502020204030204" pitchFamily="34" charset="0"/>
                      </a:endParaRPr>
                    </a:p>
                  </a:txBody>
                  <a:tcPr marL="44652" marR="44652" marT="0" marB="0"/>
                </a:tc>
                <a:tc>
                  <a:txBody>
                    <a:bodyPr/>
                    <a:lstStyle/>
                    <a:p>
                      <a:pPr marL="0" marR="0">
                        <a:lnSpc>
                          <a:spcPct val="107000"/>
                        </a:lnSpc>
                        <a:spcBef>
                          <a:spcPts val="0"/>
                        </a:spcBef>
                        <a:spcAft>
                          <a:spcPts val="800"/>
                        </a:spcAft>
                      </a:pPr>
                      <a:r>
                        <a:rPr lang="es-MX" sz="700">
                          <a:effectLst/>
                        </a:rPr>
                        <a:t>Cliente: Jorge Bonalez</a:t>
                      </a:r>
                      <a:endParaRPr lang="es-MX" sz="700">
                        <a:effectLst/>
                        <a:latin typeface="Calibri" panose="020F0502020204030204" pitchFamily="34" charset="0"/>
                        <a:ea typeface="Calibri" panose="020F0502020204030204" pitchFamily="34" charset="0"/>
                      </a:endParaRPr>
                    </a:p>
                  </a:txBody>
                  <a:tcPr marL="44652" marR="44652" marT="0" marB="0"/>
                </a:tc>
                <a:tc>
                  <a:txBody>
                    <a:bodyPr/>
                    <a:lstStyle/>
                    <a:p>
                      <a:pPr marL="0" marR="0">
                        <a:lnSpc>
                          <a:spcPct val="107000"/>
                        </a:lnSpc>
                        <a:spcBef>
                          <a:spcPts val="0"/>
                        </a:spcBef>
                        <a:spcAft>
                          <a:spcPts val="800"/>
                        </a:spcAft>
                      </a:pPr>
                      <a:r>
                        <a:rPr lang="es-US" sz="700">
                          <a:effectLst/>
                        </a:rPr>
                        <a:t>El dispositivo medidor de nivel de residuos, solo puede comunicarse con un Gateway</a:t>
                      </a:r>
                      <a:endParaRPr lang="es-MX" sz="700">
                        <a:effectLst/>
                        <a:latin typeface="Calibri" panose="020F0502020204030204" pitchFamily="34" charset="0"/>
                        <a:ea typeface="Calibri" panose="020F0502020204030204" pitchFamily="34" charset="0"/>
                      </a:endParaRPr>
                    </a:p>
                  </a:txBody>
                  <a:tcPr marL="44652" marR="44652" marT="0" marB="0"/>
                </a:tc>
                <a:extLst>
                  <a:ext uri="{0D108BD9-81ED-4DB2-BD59-A6C34878D82A}">
                    <a16:rowId xmlns:a16="http://schemas.microsoft.com/office/drawing/2014/main" val="2153772389"/>
                  </a:ext>
                </a:extLst>
              </a:tr>
              <a:tr h="264083">
                <a:tc>
                  <a:txBody>
                    <a:bodyPr/>
                    <a:lstStyle/>
                    <a:p>
                      <a:pPr marL="0" marR="0">
                        <a:lnSpc>
                          <a:spcPct val="107000"/>
                        </a:lnSpc>
                        <a:spcBef>
                          <a:spcPts val="0"/>
                        </a:spcBef>
                        <a:spcAft>
                          <a:spcPts val="800"/>
                        </a:spcAft>
                      </a:pPr>
                      <a:r>
                        <a:rPr lang="es-MX" sz="700">
                          <a:effectLst/>
                        </a:rPr>
                        <a:t>REQ-FD3</a:t>
                      </a:r>
                      <a:endParaRPr lang="es-MX" sz="700">
                        <a:effectLst/>
                        <a:latin typeface="Calibri" panose="020F0502020204030204" pitchFamily="34" charset="0"/>
                        <a:ea typeface="Calibri" panose="020F0502020204030204" pitchFamily="34" charset="0"/>
                      </a:endParaRPr>
                    </a:p>
                  </a:txBody>
                  <a:tcPr marL="44652" marR="44652" marT="0" marB="0"/>
                </a:tc>
                <a:tc>
                  <a:txBody>
                    <a:bodyPr/>
                    <a:lstStyle/>
                    <a:p>
                      <a:pPr marL="0" marR="0">
                        <a:lnSpc>
                          <a:spcPct val="107000"/>
                        </a:lnSpc>
                        <a:spcBef>
                          <a:spcPts val="0"/>
                        </a:spcBef>
                        <a:spcAft>
                          <a:spcPts val="800"/>
                        </a:spcAft>
                      </a:pPr>
                      <a:r>
                        <a:rPr lang="es-MX" sz="700">
                          <a:effectLst/>
                        </a:rPr>
                        <a:t>Cliente: Jorge Bonalez</a:t>
                      </a:r>
                      <a:endParaRPr lang="es-MX" sz="700">
                        <a:effectLst/>
                        <a:latin typeface="Calibri" panose="020F0502020204030204" pitchFamily="34" charset="0"/>
                        <a:ea typeface="Calibri" panose="020F0502020204030204" pitchFamily="34" charset="0"/>
                      </a:endParaRPr>
                    </a:p>
                  </a:txBody>
                  <a:tcPr marL="44652" marR="44652" marT="0" marB="0"/>
                </a:tc>
                <a:tc>
                  <a:txBody>
                    <a:bodyPr/>
                    <a:lstStyle/>
                    <a:p>
                      <a:pPr marL="0" marR="0">
                        <a:lnSpc>
                          <a:spcPct val="107000"/>
                        </a:lnSpc>
                        <a:spcBef>
                          <a:spcPts val="0"/>
                        </a:spcBef>
                        <a:spcAft>
                          <a:spcPts val="800"/>
                        </a:spcAft>
                      </a:pPr>
                      <a:r>
                        <a:rPr lang="es-US" sz="700">
                          <a:effectLst/>
                        </a:rPr>
                        <a:t>Debe de comunicar al Gateway el nivel del contenedor</a:t>
                      </a:r>
                      <a:endParaRPr lang="es-MX" sz="700">
                        <a:effectLst/>
                        <a:latin typeface="Calibri" panose="020F0502020204030204" pitchFamily="34" charset="0"/>
                        <a:ea typeface="Calibri" panose="020F0502020204030204" pitchFamily="34" charset="0"/>
                      </a:endParaRPr>
                    </a:p>
                  </a:txBody>
                  <a:tcPr marL="44652" marR="44652" marT="0" marB="0"/>
                </a:tc>
                <a:extLst>
                  <a:ext uri="{0D108BD9-81ED-4DB2-BD59-A6C34878D82A}">
                    <a16:rowId xmlns:a16="http://schemas.microsoft.com/office/drawing/2014/main" val="451983683"/>
                  </a:ext>
                </a:extLst>
              </a:tr>
              <a:tr h="276224">
                <a:tc>
                  <a:txBody>
                    <a:bodyPr/>
                    <a:lstStyle/>
                    <a:p>
                      <a:pPr marL="0" marR="0">
                        <a:lnSpc>
                          <a:spcPct val="107000"/>
                        </a:lnSpc>
                        <a:spcBef>
                          <a:spcPts val="0"/>
                        </a:spcBef>
                        <a:spcAft>
                          <a:spcPts val="800"/>
                        </a:spcAft>
                      </a:pPr>
                      <a:r>
                        <a:rPr lang="es-MX" sz="700">
                          <a:effectLst/>
                        </a:rPr>
                        <a:t>REQ-FD4</a:t>
                      </a:r>
                      <a:endParaRPr lang="es-MX" sz="700">
                        <a:effectLst/>
                        <a:latin typeface="Calibri" panose="020F0502020204030204" pitchFamily="34" charset="0"/>
                        <a:ea typeface="Calibri" panose="020F0502020204030204" pitchFamily="34" charset="0"/>
                      </a:endParaRPr>
                    </a:p>
                  </a:txBody>
                  <a:tcPr marL="44652" marR="44652" marT="0" marB="0"/>
                </a:tc>
                <a:tc>
                  <a:txBody>
                    <a:bodyPr/>
                    <a:lstStyle/>
                    <a:p>
                      <a:pPr marL="0" marR="0">
                        <a:lnSpc>
                          <a:spcPct val="107000"/>
                        </a:lnSpc>
                        <a:spcBef>
                          <a:spcPts val="0"/>
                        </a:spcBef>
                        <a:spcAft>
                          <a:spcPts val="800"/>
                        </a:spcAft>
                      </a:pPr>
                      <a:r>
                        <a:rPr lang="es-MX" sz="700">
                          <a:effectLst/>
                        </a:rPr>
                        <a:t>Cliente: Jorge Bonalez</a:t>
                      </a:r>
                      <a:endParaRPr lang="es-MX" sz="700">
                        <a:effectLst/>
                        <a:latin typeface="Calibri" panose="020F0502020204030204" pitchFamily="34" charset="0"/>
                        <a:ea typeface="Calibri" panose="020F0502020204030204" pitchFamily="34" charset="0"/>
                      </a:endParaRPr>
                    </a:p>
                  </a:txBody>
                  <a:tcPr marL="44652" marR="44652" marT="0" marB="0"/>
                </a:tc>
                <a:tc>
                  <a:txBody>
                    <a:bodyPr/>
                    <a:lstStyle/>
                    <a:p>
                      <a:pPr marL="0" marR="0">
                        <a:lnSpc>
                          <a:spcPct val="107000"/>
                        </a:lnSpc>
                        <a:spcBef>
                          <a:spcPts val="0"/>
                        </a:spcBef>
                        <a:spcAft>
                          <a:spcPts val="800"/>
                        </a:spcAft>
                      </a:pPr>
                      <a:r>
                        <a:rPr lang="es-US" sz="700">
                          <a:effectLst/>
                        </a:rPr>
                        <a:t>Debe de medir el nivel de un contenedor de un material plástico</a:t>
                      </a:r>
                      <a:endParaRPr lang="es-MX" sz="700">
                        <a:effectLst/>
                        <a:latin typeface="Calibri" panose="020F0502020204030204" pitchFamily="34" charset="0"/>
                        <a:ea typeface="Calibri" panose="020F0502020204030204" pitchFamily="34" charset="0"/>
                      </a:endParaRPr>
                    </a:p>
                  </a:txBody>
                  <a:tcPr marL="44652" marR="44652" marT="0" marB="0"/>
                </a:tc>
                <a:extLst>
                  <a:ext uri="{0D108BD9-81ED-4DB2-BD59-A6C34878D82A}">
                    <a16:rowId xmlns:a16="http://schemas.microsoft.com/office/drawing/2014/main" val="295163703"/>
                  </a:ext>
                </a:extLst>
              </a:tr>
              <a:tr h="276224">
                <a:tc>
                  <a:txBody>
                    <a:bodyPr/>
                    <a:lstStyle/>
                    <a:p>
                      <a:pPr marL="0" marR="0">
                        <a:lnSpc>
                          <a:spcPct val="107000"/>
                        </a:lnSpc>
                        <a:spcBef>
                          <a:spcPts val="0"/>
                        </a:spcBef>
                        <a:spcAft>
                          <a:spcPts val="800"/>
                        </a:spcAft>
                      </a:pPr>
                      <a:r>
                        <a:rPr lang="es-MX" sz="700">
                          <a:effectLst/>
                        </a:rPr>
                        <a:t>REQ-FD5</a:t>
                      </a:r>
                      <a:endParaRPr lang="es-MX" sz="700">
                        <a:effectLst/>
                        <a:latin typeface="Calibri" panose="020F0502020204030204" pitchFamily="34" charset="0"/>
                        <a:ea typeface="Calibri" panose="020F0502020204030204" pitchFamily="34" charset="0"/>
                      </a:endParaRPr>
                    </a:p>
                  </a:txBody>
                  <a:tcPr marL="44652" marR="44652" marT="0" marB="0"/>
                </a:tc>
                <a:tc>
                  <a:txBody>
                    <a:bodyPr/>
                    <a:lstStyle/>
                    <a:p>
                      <a:pPr marL="0" marR="0">
                        <a:lnSpc>
                          <a:spcPct val="107000"/>
                        </a:lnSpc>
                        <a:spcBef>
                          <a:spcPts val="0"/>
                        </a:spcBef>
                        <a:spcAft>
                          <a:spcPts val="800"/>
                        </a:spcAft>
                      </a:pPr>
                      <a:r>
                        <a:rPr lang="es-MX" sz="700">
                          <a:effectLst/>
                        </a:rPr>
                        <a:t>Cliente: Jorge Bonalez</a:t>
                      </a:r>
                      <a:endParaRPr lang="es-MX" sz="700">
                        <a:effectLst/>
                        <a:latin typeface="Calibri" panose="020F0502020204030204" pitchFamily="34" charset="0"/>
                        <a:ea typeface="Calibri" panose="020F0502020204030204" pitchFamily="34" charset="0"/>
                      </a:endParaRPr>
                    </a:p>
                  </a:txBody>
                  <a:tcPr marL="44652" marR="44652" marT="0" marB="0"/>
                </a:tc>
                <a:tc>
                  <a:txBody>
                    <a:bodyPr/>
                    <a:lstStyle/>
                    <a:p>
                      <a:pPr marL="0" marR="0">
                        <a:lnSpc>
                          <a:spcPct val="107000"/>
                        </a:lnSpc>
                        <a:spcBef>
                          <a:spcPts val="0"/>
                        </a:spcBef>
                        <a:spcAft>
                          <a:spcPts val="800"/>
                        </a:spcAft>
                      </a:pPr>
                      <a:r>
                        <a:rPr lang="es-US" sz="700">
                          <a:effectLst/>
                        </a:rPr>
                        <a:t>Debe de medir el nivel de cualquier material, excepto gases y vapores.</a:t>
                      </a:r>
                      <a:endParaRPr lang="es-MX" sz="700">
                        <a:effectLst/>
                        <a:latin typeface="Calibri" panose="020F0502020204030204" pitchFamily="34" charset="0"/>
                        <a:ea typeface="Calibri" panose="020F0502020204030204" pitchFamily="34" charset="0"/>
                      </a:endParaRPr>
                    </a:p>
                  </a:txBody>
                  <a:tcPr marL="44652" marR="44652" marT="0" marB="0"/>
                </a:tc>
                <a:extLst>
                  <a:ext uri="{0D108BD9-81ED-4DB2-BD59-A6C34878D82A}">
                    <a16:rowId xmlns:a16="http://schemas.microsoft.com/office/drawing/2014/main" val="3058723684"/>
                  </a:ext>
                </a:extLst>
              </a:tr>
              <a:tr h="276224">
                <a:tc>
                  <a:txBody>
                    <a:bodyPr/>
                    <a:lstStyle/>
                    <a:p>
                      <a:pPr marL="0" marR="0">
                        <a:lnSpc>
                          <a:spcPct val="107000"/>
                        </a:lnSpc>
                        <a:spcBef>
                          <a:spcPts val="0"/>
                        </a:spcBef>
                        <a:spcAft>
                          <a:spcPts val="800"/>
                        </a:spcAft>
                      </a:pPr>
                      <a:r>
                        <a:rPr lang="es-MX" sz="700">
                          <a:effectLst/>
                        </a:rPr>
                        <a:t>REQ-FD6</a:t>
                      </a:r>
                      <a:endParaRPr lang="es-MX" sz="700">
                        <a:effectLst/>
                        <a:latin typeface="Calibri" panose="020F0502020204030204" pitchFamily="34" charset="0"/>
                        <a:ea typeface="Calibri" panose="020F0502020204030204" pitchFamily="34" charset="0"/>
                      </a:endParaRPr>
                    </a:p>
                  </a:txBody>
                  <a:tcPr marL="44652" marR="44652" marT="0" marB="0"/>
                </a:tc>
                <a:tc>
                  <a:txBody>
                    <a:bodyPr/>
                    <a:lstStyle/>
                    <a:p>
                      <a:pPr marL="0" marR="0">
                        <a:lnSpc>
                          <a:spcPct val="107000"/>
                        </a:lnSpc>
                        <a:spcBef>
                          <a:spcPts val="0"/>
                        </a:spcBef>
                        <a:spcAft>
                          <a:spcPts val="800"/>
                        </a:spcAft>
                      </a:pPr>
                      <a:r>
                        <a:rPr lang="es-MX" sz="700">
                          <a:effectLst/>
                        </a:rPr>
                        <a:t>Cliente: Jorge Bonalez</a:t>
                      </a:r>
                      <a:endParaRPr lang="es-MX" sz="700">
                        <a:effectLst/>
                        <a:latin typeface="Calibri" panose="020F0502020204030204" pitchFamily="34" charset="0"/>
                        <a:ea typeface="Calibri" panose="020F0502020204030204" pitchFamily="34" charset="0"/>
                      </a:endParaRPr>
                    </a:p>
                  </a:txBody>
                  <a:tcPr marL="44652" marR="44652" marT="0" marB="0"/>
                </a:tc>
                <a:tc>
                  <a:txBody>
                    <a:bodyPr/>
                    <a:lstStyle/>
                    <a:p>
                      <a:pPr marL="0" marR="0">
                        <a:lnSpc>
                          <a:spcPct val="107000"/>
                        </a:lnSpc>
                        <a:spcBef>
                          <a:spcPts val="0"/>
                        </a:spcBef>
                        <a:spcAft>
                          <a:spcPts val="800"/>
                        </a:spcAft>
                      </a:pPr>
                      <a:r>
                        <a:rPr lang="es-US" sz="700" dirty="0">
                          <a:effectLst/>
                        </a:rPr>
                        <a:t>El dispositivo va a funcionar si se encuentra energizado con 5 v DC</a:t>
                      </a:r>
                      <a:endParaRPr lang="es-MX" sz="700" dirty="0">
                        <a:effectLst/>
                        <a:latin typeface="Calibri" panose="020F0502020204030204" pitchFamily="34" charset="0"/>
                        <a:ea typeface="Calibri" panose="020F0502020204030204" pitchFamily="34" charset="0"/>
                      </a:endParaRPr>
                    </a:p>
                  </a:txBody>
                  <a:tcPr marL="44652" marR="44652" marT="0" marB="0"/>
                </a:tc>
                <a:extLst>
                  <a:ext uri="{0D108BD9-81ED-4DB2-BD59-A6C34878D82A}">
                    <a16:rowId xmlns:a16="http://schemas.microsoft.com/office/drawing/2014/main" val="1199822047"/>
                  </a:ext>
                </a:extLst>
              </a:tr>
              <a:tr h="276224">
                <a:tc>
                  <a:txBody>
                    <a:bodyPr/>
                    <a:lstStyle/>
                    <a:p>
                      <a:pPr marL="0" marR="0">
                        <a:lnSpc>
                          <a:spcPct val="107000"/>
                        </a:lnSpc>
                        <a:spcBef>
                          <a:spcPts val="0"/>
                        </a:spcBef>
                        <a:spcAft>
                          <a:spcPts val="800"/>
                        </a:spcAft>
                      </a:pPr>
                      <a:r>
                        <a:rPr lang="es-MX" sz="700">
                          <a:effectLst/>
                        </a:rPr>
                        <a:t>REQ-FD7</a:t>
                      </a:r>
                      <a:endParaRPr lang="es-MX" sz="700">
                        <a:effectLst/>
                        <a:latin typeface="Calibri" panose="020F0502020204030204" pitchFamily="34" charset="0"/>
                        <a:ea typeface="Calibri" panose="020F0502020204030204" pitchFamily="34" charset="0"/>
                      </a:endParaRPr>
                    </a:p>
                  </a:txBody>
                  <a:tcPr marL="44652" marR="44652" marT="0" marB="0"/>
                </a:tc>
                <a:tc>
                  <a:txBody>
                    <a:bodyPr/>
                    <a:lstStyle/>
                    <a:p>
                      <a:pPr marL="0" marR="0">
                        <a:lnSpc>
                          <a:spcPct val="107000"/>
                        </a:lnSpc>
                        <a:spcBef>
                          <a:spcPts val="0"/>
                        </a:spcBef>
                        <a:spcAft>
                          <a:spcPts val="800"/>
                        </a:spcAft>
                      </a:pPr>
                      <a:r>
                        <a:rPr lang="es-MX" sz="700">
                          <a:effectLst/>
                        </a:rPr>
                        <a:t>Cliente: Jorge Bonalez</a:t>
                      </a:r>
                      <a:endParaRPr lang="es-MX" sz="700">
                        <a:effectLst/>
                        <a:latin typeface="Calibri" panose="020F0502020204030204" pitchFamily="34" charset="0"/>
                        <a:ea typeface="Calibri" panose="020F0502020204030204" pitchFamily="34" charset="0"/>
                      </a:endParaRPr>
                    </a:p>
                  </a:txBody>
                  <a:tcPr marL="44652" marR="44652" marT="0" marB="0"/>
                </a:tc>
                <a:tc>
                  <a:txBody>
                    <a:bodyPr/>
                    <a:lstStyle/>
                    <a:p>
                      <a:pPr marL="0" marR="0">
                        <a:lnSpc>
                          <a:spcPct val="107000"/>
                        </a:lnSpc>
                        <a:spcBef>
                          <a:spcPts val="0"/>
                        </a:spcBef>
                        <a:spcAft>
                          <a:spcPts val="800"/>
                        </a:spcAft>
                      </a:pPr>
                      <a:r>
                        <a:rPr lang="es-US" sz="700">
                          <a:effectLst/>
                        </a:rPr>
                        <a:t>El contenedor debe de tener tapa y no permitir el acceso de agua, para que el sistema opere correctamente.</a:t>
                      </a:r>
                      <a:endParaRPr lang="es-MX" sz="700">
                        <a:effectLst/>
                        <a:latin typeface="Calibri" panose="020F0502020204030204" pitchFamily="34" charset="0"/>
                        <a:ea typeface="Calibri" panose="020F0502020204030204" pitchFamily="34" charset="0"/>
                      </a:endParaRPr>
                    </a:p>
                  </a:txBody>
                  <a:tcPr marL="44652" marR="44652" marT="0" marB="0"/>
                </a:tc>
                <a:extLst>
                  <a:ext uri="{0D108BD9-81ED-4DB2-BD59-A6C34878D82A}">
                    <a16:rowId xmlns:a16="http://schemas.microsoft.com/office/drawing/2014/main" val="3507230873"/>
                  </a:ext>
                </a:extLst>
              </a:tr>
              <a:tr h="276224">
                <a:tc>
                  <a:txBody>
                    <a:bodyPr/>
                    <a:lstStyle/>
                    <a:p>
                      <a:pPr marL="0" marR="0">
                        <a:lnSpc>
                          <a:spcPct val="107000"/>
                        </a:lnSpc>
                        <a:spcBef>
                          <a:spcPts val="0"/>
                        </a:spcBef>
                        <a:spcAft>
                          <a:spcPts val="800"/>
                        </a:spcAft>
                      </a:pPr>
                      <a:r>
                        <a:rPr lang="es-MX" sz="700">
                          <a:effectLst/>
                        </a:rPr>
                        <a:t>REQ-FD8</a:t>
                      </a:r>
                      <a:endParaRPr lang="es-MX" sz="700">
                        <a:effectLst/>
                        <a:latin typeface="Calibri" panose="020F0502020204030204" pitchFamily="34" charset="0"/>
                        <a:ea typeface="Calibri" panose="020F0502020204030204" pitchFamily="34" charset="0"/>
                      </a:endParaRPr>
                    </a:p>
                  </a:txBody>
                  <a:tcPr marL="44652" marR="44652" marT="0" marB="0"/>
                </a:tc>
                <a:tc>
                  <a:txBody>
                    <a:bodyPr/>
                    <a:lstStyle/>
                    <a:p>
                      <a:pPr marL="0" marR="0">
                        <a:lnSpc>
                          <a:spcPct val="107000"/>
                        </a:lnSpc>
                        <a:spcBef>
                          <a:spcPts val="0"/>
                        </a:spcBef>
                        <a:spcAft>
                          <a:spcPts val="800"/>
                        </a:spcAft>
                      </a:pPr>
                      <a:r>
                        <a:rPr lang="es-MX" sz="700">
                          <a:effectLst/>
                        </a:rPr>
                        <a:t>Cliente: Jorge Bonalez</a:t>
                      </a:r>
                      <a:endParaRPr lang="es-MX" sz="700">
                        <a:effectLst/>
                        <a:latin typeface="Calibri" panose="020F0502020204030204" pitchFamily="34" charset="0"/>
                        <a:ea typeface="Calibri" panose="020F0502020204030204" pitchFamily="34" charset="0"/>
                      </a:endParaRPr>
                    </a:p>
                  </a:txBody>
                  <a:tcPr marL="44652" marR="44652" marT="0" marB="0"/>
                </a:tc>
                <a:tc>
                  <a:txBody>
                    <a:bodyPr/>
                    <a:lstStyle/>
                    <a:p>
                      <a:pPr marL="0" marR="0">
                        <a:lnSpc>
                          <a:spcPct val="107000"/>
                        </a:lnSpc>
                        <a:spcBef>
                          <a:spcPts val="0"/>
                        </a:spcBef>
                        <a:spcAft>
                          <a:spcPts val="800"/>
                        </a:spcAft>
                      </a:pPr>
                      <a:r>
                        <a:rPr lang="es-US" sz="700">
                          <a:effectLst/>
                        </a:rPr>
                        <a:t>Va a operar adecuadamente en el rango de intensidad de lluvia débil y moderada.</a:t>
                      </a:r>
                      <a:endParaRPr lang="es-MX" sz="700">
                        <a:effectLst/>
                        <a:latin typeface="Calibri" panose="020F0502020204030204" pitchFamily="34" charset="0"/>
                        <a:ea typeface="Calibri" panose="020F0502020204030204" pitchFamily="34" charset="0"/>
                      </a:endParaRPr>
                    </a:p>
                  </a:txBody>
                  <a:tcPr marL="44652" marR="44652" marT="0" marB="0"/>
                </a:tc>
                <a:extLst>
                  <a:ext uri="{0D108BD9-81ED-4DB2-BD59-A6C34878D82A}">
                    <a16:rowId xmlns:a16="http://schemas.microsoft.com/office/drawing/2014/main" val="1261960184"/>
                  </a:ext>
                </a:extLst>
              </a:tr>
              <a:tr h="264083">
                <a:tc>
                  <a:txBody>
                    <a:bodyPr/>
                    <a:lstStyle/>
                    <a:p>
                      <a:pPr marL="0" marR="0">
                        <a:lnSpc>
                          <a:spcPct val="107000"/>
                        </a:lnSpc>
                        <a:spcBef>
                          <a:spcPts val="0"/>
                        </a:spcBef>
                        <a:spcAft>
                          <a:spcPts val="800"/>
                        </a:spcAft>
                      </a:pPr>
                      <a:r>
                        <a:rPr lang="es-MX" sz="700">
                          <a:effectLst/>
                        </a:rPr>
                        <a:t>REQ-FG1</a:t>
                      </a:r>
                      <a:endParaRPr lang="es-MX" sz="700">
                        <a:effectLst/>
                        <a:latin typeface="Calibri" panose="020F0502020204030204" pitchFamily="34" charset="0"/>
                        <a:ea typeface="Calibri" panose="020F0502020204030204" pitchFamily="34" charset="0"/>
                      </a:endParaRPr>
                    </a:p>
                  </a:txBody>
                  <a:tcPr marL="44652" marR="44652" marT="0" marB="0"/>
                </a:tc>
                <a:tc>
                  <a:txBody>
                    <a:bodyPr/>
                    <a:lstStyle/>
                    <a:p>
                      <a:pPr marL="0" marR="0">
                        <a:lnSpc>
                          <a:spcPct val="107000"/>
                        </a:lnSpc>
                        <a:spcBef>
                          <a:spcPts val="0"/>
                        </a:spcBef>
                        <a:spcAft>
                          <a:spcPts val="800"/>
                        </a:spcAft>
                      </a:pPr>
                      <a:r>
                        <a:rPr lang="es-MX" sz="700">
                          <a:effectLst/>
                        </a:rPr>
                        <a:t>Cliente: Jorge Bonalez</a:t>
                      </a:r>
                      <a:endParaRPr lang="es-MX" sz="700">
                        <a:effectLst/>
                        <a:latin typeface="Calibri" panose="020F0502020204030204" pitchFamily="34" charset="0"/>
                        <a:ea typeface="Calibri" panose="020F0502020204030204" pitchFamily="34" charset="0"/>
                      </a:endParaRPr>
                    </a:p>
                  </a:txBody>
                  <a:tcPr marL="44652" marR="44652" marT="0" marB="0"/>
                </a:tc>
                <a:tc>
                  <a:txBody>
                    <a:bodyPr/>
                    <a:lstStyle/>
                    <a:p>
                      <a:pPr marL="0" marR="0">
                        <a:lnSpc>
                          <a:spcPct val="107000"/>
                        </a:lnSpc>
                        <a:spcBef>
                          <a:spcPts val="0"/>
                        </a:spcBef>
                        <a:spcAft>
                          <a:spcPts val="800"/>
                        </a:spcAft>
                      </a:pPr>
                      <a:r>
                        <a:rPr lang="es-MX" sz="700">
                          <a:effectLst/>
                        </a:rPr>
                        <a:t>Tener usuario y contraseña para las cuentas que se requieran.</a:t>
                      </a:r>
                      <a:endParaRPr lang="es-MX" sz="700">
                        <a:effectLst/>
                        <a:latin typeface="Calibri" panose="020F0502020204030204" pitchFamily="34" charset="0"/>
                        <a:ea typeface="Calibri" panose="020F0502020204030204" pitchFamily="34" charset="0"/>
                      </a:endParaRPr>
                    </a:p>
                  </a:txBody>
                  <a:tcPr marL="44652" marR="44652" marT="0" marB="0"/>
                </a:tc>
                <a:extLst>
                  <a:ext uri="{0D108BD9-81ED-4DB2-BD59-A6C34878D82A}">
                    <a16:rowId xmlns:a16="http://schemas.microsoft.com/office/drawing/2014/main" val="2059371067"/>
                  </a:ext>
                </a:extLst>
              </a:tr>
              <a:tr h="264083">
                <a:tc>
                  <a:txBody>
                    <a:bodyPr/>
                    <a:lstStyle/>
                    <a:p>
                      <a:pPr marL="0" marR="0">
                        <a:lnSpc>
                          <a:spcPct val="107000"/>
                        </a:lnSpc>
                        <a:spcBef>
                          <a:spcPts val="0"/>
                        </a:spcBef>
                        <a:spcAft>
                          <a:spcPts val="800"/>
                        </a:spcAft>
                      </a:pPr>
                      <a:r>
                        <a:rPr lang="es-MX" sz="700">
                          <a:effectLst/>
                        </a:rPr>
                        <a:t>REQ-FG2</a:t>
                      </a:r>
                      <a:endParaRPr lang="es-MX" sz="700">
                        <a:effectLst/>
                        <a:latin typeface="Calibri" panose="020F0502020204030204" pitchFamily="34" charset="0"/>
                        <a:ea typeface="Calibri" panose="020F0502020204030204" pitchFamily="34" charset="0"/>
                      </a:endParaRPr>
                    </a:p>
                  </a:txBody>
                  <a:tcPr marL="44652" marR="44652" marT="0" marB="0"/>
                </a:tc>
                <a:tc>
                  <a:txBody>
                    <a:bodyPr/>
                    <a:lstStyle/>
                    <a:p>
                      <a:pPr marL="0" marR="0">
                        <a:lnSpc>
                          <a:spcPct val="107000"/>
                        </a:lnSpc>
                        <a:spcBef>
                          <a:spcPts val="0"/>
                        </a:spcBef>
                        <a:spcAft>
                          <a:spcPts val="800"/>
                        </a:spcAft>
                      </a:pPr>
                      <a:r>
                        <a:rPr lang="es-MX" sz="700">
                          <a:effectLst/>
                        </a:rPr>
                        <a:t>Cliente: Jorge Bonalez</a:t>
                      </a:r>
                      <a:endParaRPr lang="es-MX" sz="700">
                        <a:effectLst/>
                        <a:latin typeface="Calibri" panose="020F0502020204030204" pitchFamily="34" charset="0"/>
                        <a:ea typeface="Calibri" panose="020F0502020204030204" pitchFamily="34" charset="0"/>
                      </a:endParaRPr>
                    </a:p>
                  </a:txBody>
                  <a:tcPr marL="44652" marR="44652" marT="0" marB="0"/>
                </a:tc>
                <a:tc>
                  <a:txBody>
                    <a:bodyPr/>
                    <a:lstStyle/>
                    <a:p>
                      <a:pPr marL="0" marR="0">
                        <a:lnSpc>
                          <a:spcPct val="107000"/>
                        </a:lnSpc>
                        <a:spcBef>
                          <a:spcPts val="0"/>
                        </a:spcBef>
                        <a:spcAft>
                          <a:spcPts val="800"/>
                        </a:spcAft>
                      </a:pPr>
                      <a:r>
                        <a:rPr lang="es-US" sz="700">
                          <a:effectLst/>
                        </a:rPr>
                        <a:t>El Gateway va a funcionar si se encuentra energizado.</a:t>
                      </a:r>
                      <a:endParaRPr lang="es-MX" sz="700">
                        <a:effectLst/>
                        <a:latin typeface="Calibri" panose="020F0502020204030204" pitchFamily="34" charset="0"/>
                        <a:ea typeface="Calibri" panose="020F0502020204030204" pitchFamily="34" charset="0"/>
                      </a:endParaRPr>
                    </a:p>
                  </a:txBody>
                  <a:tcPr marL="44652" marR="44652" marT="0" marB="0"/>
                </a:tc>
                <a:extLst>
                  <a:ext uri="{0D108BD9-81ED-4DB2-BD59-A6C34878D82A}">
                    <a16:rowId xmlns:a16="http://schemas.microsoft.com/office/drawing/2014/main" val="1996873088"/>
                  </a:ext>
                </a:extLst>
              </a:tr>
              <a:tr h="276224">
                <a:tc>
                  <a:txBody>
                    <a:bodyPr/>
                    <a:lstStyle/>
                    <a:p>
                      <a:pPr marL="0" marR="0">
                        <a:lnSpc>
                          <a:spcPct val="107000"/>
                        </a:lnSpc>
                        <a:spcBef>
                          <a:spcPts val="0"/>
                        </a:spcBef>
                        <a:spcAft>
                          <a:spcPts val="800"/>
                        </a:spcAft>
                      </a:pPr>
                      <a:r>
                        <a:rPr lang="es-MX" sz="700">
                          <a:effectLst/>
                        </a:rPr>
                        <a:t>REQ-FG3</a:t>
                      </a:r>
                      <a:endParaRPr lang="es-MX" sz="700">
                        <a:effectLst/>
                        <a:latin typeface="Calibri" panose="020F0502020204030204" pitchFamily="34" charset="0"/>
                        <a:ea typeface="Calibri" panose="020F0502020204030204" pitchFamily="34" charset="0"/>
                      </a:endParaRPr>
                    </a:p>
                  </a:txBody>
                  <a:tcPr marL="44652" marR="44652" marT="0" marB="0"/>
                </a:tc>
                <a:tc>
                  <a:txBody>
                    <a:bodyPr/>
                    <a:lstStyle/>
                    <a:p>
                      <a:pPr marL="0" marR="0">
                        <a:lnSpc>
                          <a:spcPct val="107000"/>
                        </a:lnSpc>
                        <a:spcBef>
                          <a:spcPts val="0"/>
                        </a:spcBef>
                        <a:spcAft>
                          <a:spcPts val="800"/>
                        </a:spcAft>
                      </a:pPr>
                      <a:r>
                        <a:rPr lang="es-MX" sz="700">
                          <a:effectLst/>
                        </a:rPr>
                        <a:t>Cliente: Jorge Bonalez</a:t>
                      </a:r>
                      <a:endParaRPr lang="es-MX" sz="700">
                        <a:effectLst/>
                        <a:latin typeface="Calibri" panose="020F0502020204030204" pitchFamily="34" charset="0"/>
                        <a:ea typeface="Calibri" panose="020F0502020204030204" pitchFamily="34" charset="0"/>
                      </a:endParaRPr>
                    </a:p>
                  </a:txBody>
                  <a:tcPr marL="44652" marR="44652" marT="0" marB="0"/>
                </a:tc>
                <a:tc>
                  <a:txBody>
                    <a:bodyPr/>
                    <a:lstStyle/>
                    <a:p>
                      <a:pPr marL="0" marR="0">
                        <a:lnSpc>
                          <a:spcPct val="107000"/>
                        </a:lnSpc>
                        <a:spcBef>
                          <a:spcPts val="0"/>
                        </a:spcBef>
                        <a:spcAft>
                          <a:spcPts val="800"/>
                        </a:spcAft>
                      </a:pPr>
                      <a:r>
                        <a:rPr lang="es-US" sz="700">
                          <a:effectLst/>
                        </a:rPr>
                        <a:t>Debe de comunicarse hasta con 10 dispositivos medidores de nivel de residuos.</a:t>
                      </a:r>
                      <a:endParaRPr lang="es-MX" sz="700">
                        <a:effectLst/>
                        <a:latin typeface="Calibri" panose="020F0502020204030204" pitchFamily="34" charset="0"/>
                        <a:ea typeface="Calibri" panose="020F0502020204030204" pitchFamily="34" charset="0"/>
                      </a:endParaRPr>
                    </a:p>
                  </a:txBody>
                  <a:tcPr marL="44652" marR="44652" marT="0" marB="0"/>
                </a:tc>
                <a:extLst>
                  <a:ext uri="{0D108BD9-81ED-4DB2-BD59-A6C34878D82A}">
                    <a16:rowId xmlns:a16="http://schemas.microsoft.com/office/drawing/2014/main" val="1964251676"/>
                  </a:ext>
                </a:extLst>
              </a:tr>
              <a:tr h="264083">
                <a:tc>
                  <a:txBody>
                    <a:bodyPr/>
                    <a:lstStyle/>
                    <a:p>
                      <a:pPr marL="0" marR="0">
                        <a:lnSpc>
                          <a:spcPct val="107000"/>
                        </a:lnSpc>
                        <a:spcBef>
                          <a:spcPts val="0"/>
                        </a:spcBef>
                        <a:spcAft>
                          <a:spcPts val="800"/>
                        </a:spcAft>
                      </a:pPr>
                      <a:r>
                        <a:rPr lang="es-MX" sz="700">
                          <a:effectLst/>
                        </a:rPr>
                        <a:t>REQ-FG4</a:t>
                      </a:r>
                      <a:endParaRPr lang="es-MX" sz="700">
                        <a:effectLst/>
                        <a:latin typeface="Calibri" panose="020F0502020204030204" pitchFamily="34" charset="0"/>
                        <a:ea typeface="Calibri" panose="020F0502020204030204" pitchFamily="34" charset="0"/>
                      </a:endParaRPr>
                    </a:p>
                  </a:txBody>
                  <a:tcPr marL="44652" marR="44652" marT="0" marB="0"/>
                </a:tc>
                <a:tc>
                  <a:txBody>
                    <a:bodyPr/>
                    <a:lstStyle/>
                    <a:p>
                      <a:pPr marL="0" marR="0">
                        <a:lnSpc>
                          <a:spcPct val="107000"/>
                        </a:lnSpc>
                        <a:spcBef>
                          <a:spcPts val="0"/>
                        </a:spcBef>
                        <a:spcAft>
                          <a:spcPts val="800"/>
                        </a:spcAft>
                      </a:pPr>
                      <a:r>
                        <a:rPr lang="es-MX" sz="700">
                          <a:effectLst/>
                        </a:rPr>
                        <a:t>Cliente: Jorge Bonalez</a:t>
                      </a:r>
                      <a:endParaRPr lang="es-MX" sz="700">
                        <a:effectLst/>
                        <a:latin typeface="Calibri" panose="020F0502020204030204" pitchFamily="34" charset="0"/>
                        <a:ea typeface="Calibri" panose="020F0502020204030204" pitchFamily="34" charset="0"/>
                      </a:endParaRPr>
                    </a:p>
                  </a:txBody>
                  <a:tcPr marL="44652" marR="44652" marT="0" marB="0"/>
                </a:tc>
                <a:tc>
                  <a:txBody>
                    <a:bodyPr/>
                    <a:lstStyle/>
                    <a:p>
                      <a:pPr marL="0" marR="0">
                        <a:lnSpc>
                          <a:spcPct val="107000"/>
                        </a:lnSpc>
                        <a:spcBef>
                          <a:spcPts val="0"/>
                        </a:spcBef>
                        <a:spcAft>
                          <a:spcPts val="800"/>
                        </a:spcAft>
                      </a:pPr>
                      <a:r>
                        <a:rPr lang="es-US" sz="700">
                          <a:effectLst/>
                        </a:rPr>
                        <a:t>Solo se podrá conectar con un servidor.</a:t>
                      </a:r>
                      <a:endParaRPr lang="es-MX" sz="700">
                        <a:effectLst/>
                        <a:latin typeface="Calibri" panose="020F0502020204030204" pitchFamily="34" charset="0"/>
                        <a:ea typeface="Calibri" panose="020F0502020204030204" pitchFamily="34" charset="0"/>
                      </a:endParaRPr>
                    </a:p>
                  </a:txBody>
                  <a:tcPr marL="44652" marR="44652" marT="0" marB="0"/>
                </a:tc>
                <a:extLst>
                  <a:ext uri="{0D108BD9-81ED-4DB2-BD59-A6C34878D82A}">
                    <a16:rowId xmlns:a16="http://schemas.microsoft.com/office/drawing/2014/main" val="829292442"/>
                  </a:ext>
                </a:extLst>
              </a:tr>
              <a:tr h="276224">
                <a:tc>
                  <a:txBody>
                    <a:bodyPr/>
                    <a:lstStyle/>
                    <a:p>
                      <a:pPr marL="0" marR="0">
                        <a:lnSpc>
                          <a:spcPct val="107000"/>
                        </a:lnSpc>
                        <a:spcBef>
                          <a:spcPts val="0"/>
                        </a:spcBef>
                        <a:spcAft>
                          <a:spcPts val="800"/>
                        </a:spcAft>
                      </a:pPr>
                      <a:r>
                        <a:rPr lang="es-MX" sz="700">
                          <a:effectLst/>
                        </a:rPr>
                        <a:t>REQ-FS1</a:t>
                      </a:r>
                      <a:endParaRPr lang="es-MX" sz="700">
                        <a:effectLst/>
                        <a:latin typeface="Calibri" panose="020F0502020204030204" pitchFamily="34" charset="0"/>
                        <a:ea typeface="Calibri" panose="020F0502020204030204" pitchFamily="34" charset="0"/>
                      </a:endParaRPr>
                    </a:p>
                  </a:txBody>
                  <a:tcPr marL="44652" marR="44652" marT="0" marB="0"/>
                </a:tc>
                <a:tc>
                  <a:txBody>
                    <a:bodyPr/>
                    <a:lstStyle/>
                    <a:p>
                      <a:pPr marL="0" marR="0">
                        <a:lnSpc>
                          <a:spcPct val="107000"/>
                        </a:lnSpc>
                        <a:spcBef>
                          <a:spcPts val="0"/>
                        </a:spcBef>
                        <a:spcAft>
                          <a:spcPts val="800"/>
                        </a:spcAft>
                      </a:pPr>
                      <a:r>
                        <a:rPr lang="es-MX" sz="700">
                          <a:effectLst/>
                        </a:rPr>
                        <a:t>Cliente: Jorge Bonalez</a:t>
                      </a:r>
                      <a:endParaRPr lang="es-MX" sz="700">
                        <a:effectLst/>
                        <a:latin typeface="Calibri" panose="020F0502020204030204" pitchFamily="34" charset="0"/>
                        <a:ea typeface="Calibri" panose="020F0502020204030204" pitchFamily="34" charset="0"/>
                      </a:endParaRPr>
                    </a:p>
                  </a:txBody>
                  <a:tcPr marL="44652" marR="44652" marT="0" marB="0"/>
                </a:tc>
                <a:tc>
                  <a:txBody>
                    <a:bodyPr/>
                    <a:lstStyle/>
                    <a:p>
                      <a:pPr marL="0" marR="0">
                        <a:lnSpc>
                          <a:spcPct val="107000"/>
                        </a:lnSpc>
                        <a:spcBef>
                          <a:spcPts val="0"/>
                        </a:spcBef>
                        <a:spcAft>
                          <a:spcPts val="800"/>
                        </a:spcAft>
                      </a:pPr>
                      <a:r>
                        <a:rPr lang="es-US" sz="700">
                          <a:effectLst/>
                        </a:rPr>
                        <a:t>El sistema de recolección va a controlar y monitorear los dispositivos medidores de residuos.</a:t>
                      </a:r>
                      <a:endParaRPr lang="es-MX" sz="700">
                        <a:effectLst/>
                        <a:latin typeface="Calibri" panose="020F0502020204030204" pitchFamily="34" charset="0"/>
                        <a:ea typeface="Calibri" panose="020F0502020204030204" pitchFamily="34" charset="0"/>
                      </a:endParaRPr>
                    </a:p>
                  </a:txBody>
                  <a:tcPr marL="44652" marR="44652" marT="0" marB="0"/>
                </a:tc>
                <a:extLst>
                  <a:ext uri="{0D108BD9-81ED-4DB2-BD59-A6C34878D82A}">
                    <a16:rowId xmlns:a16="http://schemas.microsoft.com/office/drawing/2014/main" val="481168070"/>
                  </a:ext>
                </a:extLst>
              </a:tr>
              <a:tr h="276224">
                <a:tc>
                  <a:txBody>
                    <a:bodyPr/>
                    <a:lstStyle/>
                    <a:p>
                      <a:pPr marL="0" marR="0">
                        <a:lnSpc>
                          <a:spcPct val="107000"/>
                        </a:lnSpc>
                        <a:spcBef>
                          <a:spcPts val="0"/>
                        </a:spcBef>
                        <a:spcAft>
                          <a:spcPts val="800"/>
                        </a:spcAft>
                      </a:pPr>
                      <a:r>
                        <a:rPr lang="es-MX" sz="700">
                          <a:effectLst/>
                        </a:rPr>
                        <a:t>REQ-FS2</a:t>
                      </a:r>
                      <a:endParaRPr lang="es-MX" sz="700">
                        <a:effectLst/>
                        <a:latin typeface="Calibri" panose="020F0502020204030204" pitchFamily="34" charset="0"/>
                        <a:ea typeface="Calibri" panose="020F0502020204030204" pitchFamily="34" charset="0"/>
                      </a:endParaRPr>
                    </a:p>
                  </a:txBody>
                  <a:tcPr marL="44652" marR="44652" marT="0" marB="0"/>
                </a:tc>
                <a:tc>
                  <a:txBody>
                    <a:bodyPr/>
                    <a:lstStyle/>
                    <a:p>
                      <a:pPr marL="0" marR="0">
                        <a:lnSpc>
                          <a:spcPct val="107000"/>
                        </a:lnSpc>
                        <a:spcBef>
                          <a:spcPts val="0"/>
                        </a:spcBef>
                        <a:spcAft>
                          <a:spcPts val="800"/>
                        </a:spcAft>
                      </a:pPr>
                      <a:r>
                        <a:rPr lang="es-MX" sz="700">
                          <a:effectLst/>
                        </a:rPr>
                        <a:t>Cliente: Jorge Bonalez</a:t>
                      </a:r>
                      <a:endParaRPr lang="es-MX" sz="700">
                        <a:effectLst/>
                        <a:latin typeface="Calibri" panose="020F0502020204030204" pitchFamily="34" charset="0"/>
                        <a:ea typeface="Calibri" panose="020F0502020204030204" pitchFamily="34" charset="0"/>
                      </a:endParaRPr>
                    </a:p>
                  </a:txBody>
                  <a:tcPr marL="44652" marR="44652" marT="0" marB="0"/>
                </a:tc>
                <a:tc>
                  <a:txBody>
                    <a:bodyPr/>
                    <a:lstStyle/>
                    <a:p>
                      <a:pPr marL="0" marR="0">
                        <a:lnSpc>
                          <a:spcPct val="107000"/>
                        </a:lnSpc>
                        <a:spcBef>
                          <a:spcPts val="0"/>
                        </a:spcBef>
                        <a:spcAft>
                          <a:spcPts val="800"/>
                        </a:spcAft>
                      </a:pPr>
                      <a:r>
                        <a:rPr lang="es-US" sz="700">
                          <a:effectLst/>
                        </a:rPr>
                        <a:t>El sistema de recolección se va a comunicar con el servicio de recolección de basura de manera automática.</a:t>
                      </a:r>
                      <a:endParaRPr lang="es-MX" sz="700">
                        <a:effectLst/>
                        <a:latin typeface="Calibri" panose="020F0502020204030204" pitchFamily="34" charset="0"/>
                        <a:ea typeface="Calibri" panose="020F0502020204030204" pitchFamily="34" charset="0"/>
                      </a:endParaRPr>
                    </a:p>
                  </a:txBody>
                  <a:tcPr marL="44652" marR="44652" marT="0" marB="0"/>
                </a:tc>
                <a:extLst>
                  <a:ext uri="{0D108BD9-81ED-4DB2-BD59-A6C34878D82A}">
                    <a16:rowId xmlns:a16="http://schemas.microsoft.com/office/drawing/2014/main" val="1745518888"/>
                  </a:ext>
                </a:extLst>
              </a:tr>
              <a:tr h="285297">
                <a:tc>
                  <a:txBody>
                    <a:bodyPr/>
                    <a:lstStyle/>
                    <a:p>
                      <a:pPr marL="0" marR="0">
                        <a:lnSpc>
                          <a:spcPct val="107000"/>
                        </a:lnSpc>
                        <a:spcBef>
                          <a:spcPts val="0"/>
                        </a:spcBef>
                        <a:spcAft>
                          <a:spcPts val="800"/>
                        </a:spcAft>
                      </a:pPr>
                      <a:r>
                        <a:rPr lang="es-MX" sz="700">
                          <a:effectLst/>
                        </a:rPr>
                        <a:t>REQ-FS3</a:t>
                      </a:r>
                      <a:endParaRPr lang="es-MX" sz="700">
                        <a:effectLst/>
                        <a:latin typeface="Calibri" panose="020F0502020204030204" pitchFamily="34" charset="0"/>
                        <a:ea typeface="Calibri" panose="020F0502020204030204" pitchFamily="34" charset="0"/>
                      </a:endParaRPr>
                    </a:p>
                  </a:txBody>
                  <a:tcPr marL="44652" marR="44652" marT="0" marB="0"/>
                </a:tc>
                <a:tc>
                  <a:txBody>
                    <a:bodyPr/>
                    <a:lstStyle/>
                    <a:p>
                      <a:pPr marL="0" marR="0">
                        <a:lnSpc>
                          <a:spcPct val="107000"/>
                        </a:lnSpc>
                        <a:spcBef>
                          <a:spcPts val="0"/>
                        </a:spcBef>
                        <a:spcAft>
                          <a:spcPts val="800"/>
                        </a:spcAft>
                      </a:pPr>
                      <a:r>
                        <a:rPr lang="es-MX" sz="700" dirty="0">
                          <a:effectLst/>
                        </a:rPr>
                        <a:t>Cliente: Jorge </a:t>
                      </a:r>
                      <a:r>
                        <a:rPr lang="es-MX" sz="700" dirty="0" err="1">
                          <a:effectLst/>
                        </a:rPr>
                        <a:t>Bonalez</a:t>
                      </a:r>
                      <a:endParaRPr lang="es-MX" sz="700" dirty="0">
                        <a:effectLst/>
                        <a:latin typeface="Calibri" panose="020F0502020204030204" pitchFamily="34" charset="0"/>
                        <a:ea typeface="Calibri" panose="020F0502020204030204" pitchFamily="34" charset="0"/>
                      </a:endParaRPr>
                    </a:p>
                  </a:txBody>
                  <a:tcPr marL="44652" marR="44652" marT="0" marB="0"/>
                </a:tc>
                <a:tc>
                  <a:txBody>
                    <a:bodyPr/>
                    <a:lstStyle/>
                    <a:p>
                      <a:pPr marL="0" marR="0">
                        <a:lnSpc>
                          <a:spcPct val="107000"/>
                        </a:lnSpc>
                        <a:spcBef>
                          <a:spcPts val="0"/>
                        </a:spcBef>
                        <a:spcAft>
                          <a:spcPts val="800"/>
                        </a:spcAft>
                      </a:pPr>
                      <a:r>
                        <a:rPr lang="es-US" sz="700" dirty="0">
                          <a:effectLst/>
                        </a:rPr>
                        <a:t>El sistema de recolección debe tener la opción de comunicarse con el servicio de recolección de basura a través de forma manual.</a:t>
                      </a:r>
                      <a:endParaRPr lang="es-MX" sz="700" dirty="0">
                        <a:effectLst/>
                        <a:latin typeface="Calibri" panose="020F0502020204030204" pitchFamily="34" charset="0"/>
                        <a:ea typeface="Calibri" panose="020F0502020204030204" pitchFamily="34" charset="0"/>
                      </a:endParaRPr>
                    </a:p>
                  </a:txBody>
                  <a:tcPr marL="44652" marR="44652" marT="0" marB="0"/>
                </a:tc>
                <a:extLst>
                  <a:ext uri="{0D108BD9-81ED-4DB2-BD59-A6C34878D82A}">
                    <a16:rowId xmlns:a16="http://schemas.microsoft.com/office/drawing/2014/main" val="763095188"/>
                  </a:ext>
                </a:extLst>
              </a:tr>
              <a:tr h="276224">
                <a:tc>
                  <a:txBody>
                    <a:bodyPr/>
                    <a:lstStyle/>
                    <a:p>
                      <a:pPr marL="0" marR="0">
                        <a:lnSpc>
                          <a:spcPct val="107000"/>
                        </a:lnSpc>
                        <a:spcBef>
                          <a:spcPts val="0"/>
                        </a:spcBef>
                        <a:spcAft>
                          <a:spcPts val="800"/>
                        </a:spcAft>
                      </a:pPr>
                      <a:r>
                        <a:rPr lang="es-MX" sz="700">
                          <a:effectLst/>
                        </a:rPr>
                        <a:t>REQ-FS4</a:t>
                      </a:r>
                      <a:endParaRPr lang="es-MX" sz="700">
                        <a:effectLst/>
                        <a:latin typeface="Calibri" panose="020F0502020204030204" pitchFamily="34" charset="0"/>
                        <a:ea typeface="Calibri" panose="020F0502020204030204" pitchFamily="34" charset="0"/>
                      </a:endParaRPr>
                    </a:p>
                  </a:txBody>
                  <a:tcPr marL="44652" marR="44652" marT="0" marB="0"/>
                </a:tc>
                <a:tc>
                  <a:txBody>
                    <a:bodyPr/>
                    <a:lstStyle/>
                    <a:p>
                      <a:pPr marL="0" marR="0">
                        <a:lnSpc>
                          <a:spcPct val="107000"/>
                        </a:lnSpc>
                        <a:spcBef>
                          <a:spcPts val="0"/>
                        </a:spcBef>
                        <a:spcAft>
                          <a:spcPts val="800"/>
                        </a:spcAft>
                      </a:pPr>
                      <a:r>
                        <a:rPr lang="es-MX" sz="700">
                          <a:effectLst/>
                        </a:rPr>
                        <a:t>Cliente: Jorge Bonalez</a:t>
                      </a:r>
                      <a:endParaRPr lang="es-MX" sz="700">
                        <a:effectLst/>
                        <a:latin typeface="Calibri" panose="020F0502020204030204" pitchFamily="34" charset="0"/>
                        <a:ea typeface="Calibri" panose="020F0502020204030204" pitchFamily="34" charset="0"/>
                      </a:endParaRPr>
                    </a:p>
                  </a:txBody>
                  <a:tcPr marL="44652" marR="44652" marT="0" marB="0"/>
                </a:tc>
                <a:tc>
                  <a:txBody>
                    <a:bodyPr/>
                    <a:lstStyle/>
                    <a:p>
                      <a:pPr marL="0" marR="0">
                        <a:lnSpc>
                          <a:spcPct val="107000"/>
                        </a:lnSpc>
                        <a:spcBef>
                          <a:spcPts val="0"/>
                        </a:spcBef>
                        <a:spcAft>
                          <a:spcPts val="800"/>
                        </a:spcAft>
                      </a:pPr>
                      <a:r>
                        <a:rPr lang="es-US" sz="700" dirty="0">
                          <a:effectLst/>
                        </a:rPr>
                        <a:t>El sistema de recolección servidor se podrá conectar hasta con 200 </a:t>
                      </a:r>
                      <a:r>
                        <a:rPr lang="es-US" sz="700" dirty="0" err="1">
                          <a:effectLst/>
                        </a:rPr>
                        <a:t>Gateways</a:t>
                      </a:r>
                      <a:endParaRPr lang="es-MX" sz="700" dirty="0">
                        <a:effectLst/>
                        <a:latin typeface="Calibri" panose="020F0502020204030204" pitchFamily="34" charset="0"/>
                        <a:ea typeface="Calibri" panose="020F0502020204030204" pitchFamily="34" charset="0"/>
                      </a:endParaRPr>
                    </a:p>
                  </a:txBody>
                  <a:tcPr marL="44652" marR="44652" marT="0" marB="0"/>
                </a:tc>
                <a:extLst>
                  <a:ext uri="{0D108BD9-81ED-4DB2-BD59-A6C34878D82A}">
                    <a16:rowId xmlns:a16="http://schemas.microsoft.com/office/drawing/2014/main" val="72326197"/>
                  </a:ext>
                </a:extLst>
              </a:tr>
            </a:tbl>
          </a:graphicData>
        </a:graphic>
      </p:graphicFrame>
    </p:spTree>
    <p:extLst>
      <p:ext uri="{BB962C8B-B14F-4D97-AF65-F5344CB8AC3E}">
        <p14:creationId xmlns:p14="http://schemas.microsoft.com/office/powerpoint/2010/main" val="18777657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dirty="0" smtClean="0"/>
              <a:t>Requerimientos </a:t>
            </a:r>
            <a:r>
              <a:rPr lang="es-ES_tradnl" dirty="0"/>
              <a:t>n</a:t>
            </a:r>
            <a:r>
              <a:rPr lang="es-ES_tradnl" dirty="0" smtClean="0"/>
              <a:t>o Funcionales</a:t>
            </a:r>
            <a:endParaRPr lang="es-ES_tradnl" dirty="0"/>
          </a:p>
        </p:txBody>
      </p:sp>
      <p:graphicFrame>
        <p:nvGraphicFramePr>
          <p:cNvPr id="5" name="Marcador de contenido 4"/>
          <p:cNvGraphicFramePr>
            <a:graphicFrameLocks noGrp="1"/>
          </p:cNvGraphicFramePr>
          <p:nvPr>
            <p:ph idx="1"/>
            <p:extLst>
              <p:ext uri="{D42A27DB-BD31-4B8C-83A1-F6EECF244321}">
                <p14:modId xmlns:p14="http://schemas.microsoft.com/office/powerpoint/2010/main" val="955065930"/>
              </p:ext>
            </p:extLst>
          </p:nvPr>
        </p:nvGraphicFramePr>
        <p:xfrm>
          <a:off x="1600200" y="1417638"/>
          <a:ext cx="6553200" cy="4335146"/>
        </p:xfrm>
        <a:graphic>
          <a:graphicData uri="http://schemas.openxmlformats.org/drawingml/2006/table">
            <a:tbl>
              <a:tblPr firstRow="1" firstCol="1" bandRow="1">
                <a:tableStyleId>{5C22544A-7EE6-4342-B048-85BDC9FD1C3A}</a:tableStyleId>
              </a:tblPr>
              <a:tblGrid>
                <a:gridCol w="1207283">
                  <a:extLst>
                    <a:ext uri="{9D8B030D-6E8A-4147-A177-3AD203B41FA5}">
                      <a16:colId xmlns:a16="http://schemas.microsoft.com/office/drawing/2014/main" val="4127134840"/>
                    </a:ext>
                  </a:extLst>
                </a:gridCol>
                <a:gridCol w="1129113">
                  <a:extLst>
                    <a:ext uri="{9D8B030D-6E8A-4147-A177-3AD203B41FA5}">
                      <a16:colId xmlns:a16="http://schemas.microsoft.com/office/drawing/2014/main" val="1886951260"/>
                    </a:ext>
                  </a:extLst>
                </a:gridCol>
                <a:gridCol w="4216804">
                  <a:extLst>
                    <a:ext uri="{9D8B030D-6E8A-4147-A177-3AD203B41FA5}">
                      <a16:colId xmlns:a16="http://schemas.microsoft.com/office/drawing/2014/main" val="2240737402"/>
                    </a:ext>
                  </a:extLst>
                </a:gridCol>
              </a:tblGrid>
              <a:tr h="460941">
                <a:tc>
                  <a:txBody>
                    <a:bodyPr/>
                    <a:lstStyle/>
                    <a:p>
                      <a:pPr marL="0" marR="0" algn="ctr">
                        <a:lnSpc>
                          <a:spcPct val="107000"/>
                        </a:lnSpc>
                        <a:spcBef>
                          <a:spcPts val="0"/>
                        </a:spcBef>
                        <a:spcAft>
                          <a:spcPts val="800"/>
                        </a:spcAft>
                      </a:pPr>
                      <a:r>
                        <a:rPr lang="es-MX" sz="1000">
                          <a:effectLst/>
                        </a:rPr>
                        <a:t>ID del Requerimiento</a:t>
                      </a:r>
                      <a:endParaRPr lang="es-MX" sz="1100">
                        <a:effectLst/>
                        <a:latin typeface="Calibri" panose="020F0502020204030204" pitchFamily="34" charset="0"/>
                        <a:ea typeface="Calibri" panose="020F0502020204030204" pitchFamily="34" charset="0"/>
                      </a:endParaRPr>
                    </a:p>
                  </a:txBody>
                  <a:tcPr marL="68580" marR="68580" marT="0" marB="0"/>
                </a:tc>
                <a:tc>
                  <a:txBody>
                    <a:bodyPr/>
                    <a:lstStyle/>
                    <a:p>
                      <a:pPr marL="0" marR="0" algn="ctr">
                        <a:lnSpc>
                          <a:spcPct val="107000"/>
                        </a:lnSpc>
                        <a:spcBef>
                          <a:spcPts val="0"/>
                        </a:spcBef>
                        <a:spcAft>
                          <a:spcPts val="800"/>
                        </a:spcAft>
                      </a:pPr>
                      <a:r>
                        <a:rPr lang="es-MX" sz="1000">
                          <a:effectLst/>
                        </a:rPr>
                        <a:t>Stakeholder</a:t>
                      </a:r>
                      <a:endParaRPr lang="es-MX" sz="1100">
                        <a:effectLst/>
                        <a:latin typeface="Calibri" panose="020F0502020204030204" pitchFamily="34" charset="0"/>
                        <a:ea typeface="Calibri" panose="020F0502020204030204" pitchFamily="34" charset="0"/>
                      </a:endParaRPr>
                    </a:p>
                  </a:txBody>
                  <a:tcPr marL="68580" marR="68580" marT="0" marB="0"/>
                </a:tc>
                <a:tc>
                  <a:txBody>
                    <a:bodyPr/>
                    <a:lstStyle/>
                    <a:p>
                      <a:pPr marL="0" marR="0" algn="ctr">
                        <a:lnSpc>
                          <a:spcPct val="107000"/>
                        </a:lnSpc>
                        <a:spcBef>
                          <a:spcPts val="0"/>
                        </a:spcBef>
                        <a:spcAft>
                          <a:spcPts val="800"/>
                        </a:spcAft>
                      </a:pPr>
                      <a:r>
                        <a:rPr lang="es-MX" sz="1000">
                          <a:effectLst/>
                        </a:rPr>
                        <a:t>Requerimientos No Funcionales</a:t>
                      </a:r>
                      <a:endParaRPr lang="es-MX" sz="1100">
                        <a:effectLst/>
                        <a:latin typeface="Calibri" panose="020F0502020204030204" pitchFamily="34" charset="0"/>
                        <a:ea typeface="Calibri" panose="020F0502020204030204" pitchFamily="34" charset="0"/>
                      </a:endParaRPr>
                    </a:p>
                  </a:txBody>
                  <a:tcPr marL="68580" marR="68580" marT="0" marB="0"/>
                </a:tc>
                <a:extLst>
                  <a:ext uri="{0D108BD9-81ED-4DB2-BD59-A6C34878D82A}">
                    <a16:rowId xmlns:a16="http://schemas.microsoft.com/office/drawing/2014/main" val="884864177"/>
                  </a:ext>
                </a:extLst>
              </a:tr>
              <a:tr h="443869">
                <a:tc>
                  <a:txBody>
                    <a:bodyPr/>
                    <a:lstStyle/>
                    <a:p>
                      <a:pPr marL="0" marR="0">
                        <a:lnSpc>
                          <a:spcPct val="107000"/>
                        </a:lnSpc>
                        <a:spcBef>
                          <a:spcPts val="0"/>
                        </a:spcBef>
                        <a:spcAft>
                          <a:spcPts val="800"/>
                        </a:spcAft>
                      </a:pPr>
                      <a:r>
                        <a:rPr lang="es-MX" sz="1000">
                          <a:effectLst/>
                        </a:rPr>
                        <a:t>REQ-NF01</a:t>
                      </a:r>
                      <a:endParaRPr lang="es-MX" sz="1100">
                        <a:effectLst/>
                        <a:latin typeface="Calibri" panose="020F0502020204030204" pitchFamily="34" charset="0"/>
                        <a:ea typeface="Calibri" panose="020F0502020204030204" pitchFamily="34" charset="0"/>
                      </a:endParaRPr>
                    </a:p>
                  </a:txBody>
                  <a:tcPr marL="68580" marR="68580" marT="0" marB="0"/>
                </a:tc>
                <a:tc>
                  <a:txBody>
                    <a:bodyPr/>
                    <a:lstStyle/>
                    <a:p>
                      <a:pPr marL="0" marR="0">
                        <a:lnSpc>
                          <a:spcPct val="107000"/>
                        </a:lnSpc>
                        <a:spcBef>
                          <a:spcPts val="0"/>
                        </a:spcBef>
                        <a:spcAft>
                          <a:spcPts val="800"/>
                        </a:spcAft>
                      </a:pPr>
                      <a:r>
                        <a:rPr lang="es-MX" sz="1000">
                          <a:effectLst/>
                        </a:rPr>
                        <a:t>Cliente: Jorge Bonalez</a:t>
                      </a:r>
                      <a:endParaRPr lang="es-MX" sz="1100">
                        <a:effectLst/>
                        <a:latin typeface="Calibri" panose="020F0502020204030204" pitchFamily="34" charset="0"/>
                        <a:ea typeface="Calibri" panose="020F0502020204030204" pitchFamily="34" charset="0"/>
                      </a:endParaRPr>
                    </a:p>
                  </a:txBody>
                  <a:tcPr marL="68580" marR="68580" marT="0" marB="0"/>
                </a:tc>
                <a:tc>
                  <a:txBody>
                    <a:bodyPr/>
                    <a:lstStyle/>
                    <a:p>
                      <a:pPr marL="0" marR="0">
                        <a:lnSpc>
                          <a:spcPct val="107000"/>
                        </a:lnSpc>
                        <a:spcBef>
                          <a:spcPts val="0"/>
                        </a:spcBef>
                        <a:spcAft>
                          <a:spcPts val="800"/>
                        </a:spcAft>
                      </a:pPr>
                      <a:r>
                        <a:rPr lang="es-US" sz="1100">
                          <a:effectLst/>
                        </a:rPr>
                        <a:t>La probabilidad de falla del Sistema no podrá ser mayor a 0,05.</a:t>
                      </a:r>
                      <a:endParaRPr lang="es-MX" sz="1100">
                        <a:effectLst/>
                        <a:latin typeface="Calibri" panose="020F0502020204030204" pitchFamily="34" charset="0"/>
                        <a:ea typeface="Calibri" panose="020F0502020204030204" pitchFamily="34" charset="0"/>
                      </a:endParaRPr>
                    </a:p>
                  </a:txBody>
                  <a:tcPr marL="68580" marR="68580" marT="0" marB="0"/>
                </a:tc>
                <a:extLst>
                  <a:ext uri="{0D108BD9-81ED-4DB2-BD59-A6C34878D82A}">
                    <a16:rowId xmlns:a16="http://schemas.microsoft.com/office/drawing/2014/main" val="3045488955"/>
                  </a:ext>
                </a:extLst>
              </a:tr>
              <a:tr h="725552">
                <a:tc>
                  <a:txBody>
                    <a:bodyPr/>
                    <a:lstStyle/>
                    <a:p>
                      <a:pPr marL="0" marR="0">
                        <a:lnSpc>
                          <a:spcPct val="107000"/>
                        </a:lnSpc>
                        <a:spcBef>
                          <a:spcPts val="0"/>
                        </a:spcBef>
                        <a:spcAft>
                          <a:spcPts val="800"/>
                        </a:spcAft>
                      </a:pPr>
                      <a:r>
                        <a:rPr lang="es-MX" sz="1000">
                          <a:effectLst/>
                        </a:rPr>
                        <a:t>REQ-NF02</a:t>
                      </a:r>
                      <a:endParaRPr lang="es-MX" sz="1100">
                        <a:effectLst/>
                        <a:latin typeface="Calibri" panose="020F0502020204030204" pitchFamily="34" charset="0"/>
                        <a:ea typeface="Calibri" panose="020F0502020204030204" pitchFamily="34" charset="0"/>
                      </a:endParaRPr>
                    </a:p>
                  </a:txBody>
                  <a:tcPr marL="68580" marR="68580" marT="0" marB="0"/>
                </a:tc>
                <a:tc>
                  <a:txBody>
                    <a:bodyPr/>
                    <a:lstStyle/>
                    <a:p>
                      <a:pPr marL="0" marR="0">
                        <a:lnSpc>
                          <a:spcPct val="107000"/>
                        </a:lnSpc>
                        <a:spcBef>
                          <a:spcPts val="0"/>
                        </a:spcBef>
                        <a:spcAft>
                          <a:spcPts val="800"/>
                        </a:spcAft>
                      </a:pPr>
                      <a:r>
                        <a:rPr lang="es-MX" sz="1000">
                          <a:effectLst/>
                        </a:rPr>
                        <a:t>Cliente: Jorge Bonalez</a:t>
                      </a:r>
                      <a:endParaRPr lang="es-MX" sz="1100">
                        <a:effectLst/>
                        <a:latin typeface="Calibri" panose="020F0502020204030204" pitchFamily="34" charset="0"/>
                        <a:ea typeface="Calibri" panose="020F0502020204030204" pitchFamily="34" charset="0"/>
                      </a:endParaRPr>
                    </a:p>
                  </a:txBody>
                  <a:tcPr marL="68580" marR="68580" marT="0" marB="0"/>
                </a:tc>
                <a:tc>
                  <a:txBody>
                    <a:bodyPr/>
                    <a:lstStyle/>
                    <a:p>
                      <a:pPr marL="0" marR="0">
                        <a:lnSpc>
                          <a:spcPct val="107000"/>
                        </a:lnSpc>
                        <a:spcBef>
                          <a:spcPts val="0"/>
                        </a:spcBef>
                        <a:spcAft>
                          <a:spcPts val="300"/>
                        </a:spcAft>
                      </a:pPr>
                      <a:r>
                        <a:rPr lang="es-US" sz="1100">
                          <a:effectLst/>
                        </a:rPr>
                        <a:t>El sistema debe tener una disponibilidad del 99,99% de las veces en que un usuario intente accederlo.</a:t>
                      </a:r>
                      <a:endParaRPr lang="es-MX" sz="1100">
                        <a:effectLst/>
                      </a:endParaRPr>
                    </a:p>
                    <a:p>
                      <a:pPr marL="0" marR="0">
                        <a:lnSpc>
                          <a:spcPct val="107000"/>
                        </a:lnSpc>
                        <a:spcBef>
                          <a:spcPts val="0"/>
                        </a:spcBef>
                        <a:spcAft>
                          <a:spcPts val="800"/>
                        </a:spcAft>
                      </a:pPr>
                      <a:r>
                        <a:rPr lang="es-MX" sz="1100">
                          <a:effectLst/>
                        </a:rPr>
                        <a:t> </a:t>
                      </a:r>
                      <a:endParaRPr lang="es-MX" sz="1100">
                        <a:effectLst/>
                        <a:latin typeface="Calibri" panose="020F0502020204030204" pitchFamily="34" charset="0"/>
                        <a:ea typeface="Calibri" panose="020F0502020204030204" pitchFamily="34" charset="0"/>
                      </a:endParaRPr>
                    </a:p>
                  </a:txBody>
                  <a:tcPr marL="68580" marR="68580" marT="0" marB="0"/>
                </a:tc>
                <a:extLst>
                  <a:ext uri="{0D108BD9-81ED-4DB2-BD59-A6C34878D82A}">
                    <a16:rowId xmlns:a16="http://schemas.microsoft.com/office/drawing/2014/main" val="3090438544"/>
                  </a:ext>
                </a:extLst>
              </a:tr>
              <a:tr h="443869">
                <a:tc>
                  <a:txBody>
                    <a:bodyPr/>
                    <a:lstStyle/>
                    <a:p>
                      <a:pPr marL="0" marR="0">
                        <a:lnSpc>
                          <a:spcPct val="107000"/>
                        </a:lnSpc>
                        <a:spcBef>
                          <a:spcPts val="0"/>
                        </a:spcBef>
                        <a:spcAft>
                          <a:spcPts val="800"/>
                        </a:spcAft>
                      </a:pPr>
                      <a:r>
                        <a:rPr lang="es-MX" sz="1000">
                          <a:effectLst/>
                        </a:rPr>
                        <a:t>REQ-NFD1</a:t>
                      </a:r>
                      <a:endParaRPr lang="es-MX" sz="1100">
                        <a:effectLst/>
                        <a:latin typeface="Calibri" panose="020F0502020204030204" pitchFamily="34" charset="0"/>
                        <a:ea typeface="Calibri" panose="020F0502020204030204" pitchFamily="34" charset="0"/>
                      </a:endParaRPr>
                    </a:p>
                  </a:txBody>
                  <a:tcPr marL="68580" marR="68580" marT="0" marB="0"/>
                </a:tc>
                <a:tc>
                  <a:txBody>
                    <a:bodyPr/>
                    <a:lstStyle/>
                    <a:p>
                      <a:pPr marL="0" marR="0">
                        <a:lnSpc>
                          <a:spcPct val="107000"/>
                        </a:lnSpc>
                        <a:spcBef>
                          <a:spcPts val="0"/>
                        </a:spcBef>
                        <a:spcAft>
                          <a:spcPts val="800"/>
                        </a:spcAft>
                      </a:pPr>
                      <a:r>
                        <a:rPr lang="es-MX" sz="1000">
                          <a:effectLst/>
                        </a:rPr>
                        <a:t>Cliente: Jorge Bonalez</a:t>
                      </a:r>
                      <a:endParaRPr lang="es-MX" sz="1100">
                        <a:effectLst/>
                        <a:latin typeface="Calibri" panose="020F0502020204030204" pitchFamily="34" charset="0"/>
                        <a:ea typeface="Calibri" panose="020F0502020204030204" pitchFamily="34" charset="0"/>
                      </a:endParaRPr>
                    </a:p>
                  </a:txBody>
                  <a:tcPr marL="68580" marR="68580" marT="0" marB="0"/>
                </a:tc>
                <a:tc>
                  <a:txBody>
                    <a:bodyPr/>
                    <a:lstStyle/>
                    <a:p>
                      <a:pPr marL="0" marR="0">
                        <a:lnSpc>
                          <a:spcPct val="107000"/>
                        </a:lnSpc>
                        <a:spcBef>
                          <a:spcPts val="0"/>
                        </a:spcBef>
                        <a:spcAft>
                          <a:spcPts val="800"/>
                        </a:spcAft>
                      </a:pPr>
                      <a:r>
                        <a:rPr lang="es-US" sz="1100">
                          <a:effectLst/>
                        </a:rPr>
                        <a:t>Los contenedores deben de ser fáciles de usar</a:t>
                      </a:r>
                      <a:endParaRPr lang="es-MX" sz="1100">
                        <a:effectLst/>
                        <a:latin typeface="Calibri" panose="020F0502020204030204" pitchFamily="34" charset="0"/>
                        <a:ea typeface="Calibri" panose="020F0502020204030204" pitchFamily="34" charset="0"/>
                      </a:endParaRPr>
                    </a:p>
                  </a:txBody>
                  <a:tcPr marL="68580" marR="68580" marT="0" marB="0"/>
                </a:tc>
                <a:extLst>
                  <a:ext uri="{0D108BD9-81ED-4DB2-BD59-A6C34878D82A}">
                    <a16:rowId xmlns:a16="http://schemas.microsoft.com/office/drawing/2014/main" val="1917187119"/>
                  </a:ext>
                </a:extLst>
              </a:tr>
              <a:tr h="712751">
                <a:tc>
                  <a:txBody>
                    <a:bodyPr/>
                    <a:lstStyle/>
                    <a:p>
                      <a:pPr marL="0" marR="0">
                        <a:lnSpc>
                          <a:spcPct val="107000"/>
                        </a:lnSpc>
                        <a:spcBef>
                          <a:spcPts val="0"/>
                        </a:spcBef>
                        <a:spcAft>
                          <a:spcPts val="800"/>
                        </a:spcAft>
                      </a:pPr>
                      <a:r>
                        <a:rPr lang="es-MX" sz="1000">
                          <a:effectLst/>
                        </a:rPr>
                        <a:t>REQ-NFD2</a:t>
                      </a:r>
                      <a:endParaRPr lang="es-MX" sz="1100">
                        <a:effectLst/>
                        <a:latin typeface="Calibri" panose="020F0502020204030204" pitchFamily="34" charset="0"/>
                        <a:ea typeface="Calibri" panose="020F0502020204030204" pitchFamily="34" charset="0"/>
                      </a:endParaRPr>
                    </a:p>
                  </a:txBody>
                  <a:tcPr marL="68580" marR="68580" marT="0" marB="0"/>
                </a:tc>
                <a:tc>
                  <a:txBody>
                    <a:bodyPr/>
                    <a:lstStyle/>
                    <a:p>
                      <a:pPr marL="0" marR="0">
                        <a:lnSpc>
                          <a:spcPct val="107000"/>
                        </a:lnSpc>
                        <a:spcBef>
                          <a:spcPts val="0"/>
                        </a:spcBef>
                        <a:spcAft>
                          <a:spcPts val="800"/>
                        </a:spcAft>
                      </a:pPr>
                      <a:r>
                        <a:rPr lang="es-MX" sz="1000">
                          <a:effectLst/>
                        </a:rPr>
                        <a:t>Cliente: Jorge Bonalez</a:t>
                      </a:r>
                      <a:endParaRPr lang="es-MX" sz="1100">
                        <a:effectLst/>
                        <a:latin typeface="Calibri" panose="020F0502020204030204" pitchFamily="34" charset="0"/>
                        <a:ea typeface="Calibri" panose="020F0502020204030204" pitchFamily="34" charset="0"/>
                      </a:endParaRPr>
                    </a:p>
                  </a:txBody>
                  <a:tcPr marL="68580" marR="68580" marT="0" marB="0"/>
                </a:tc>
                <a:tc>
                  <a:txBody>
                    <a:bodyPr/>
                    <a:lstStyle/>
                    <a:p>
                      <a:pPr marL="0" marR="0">
                        <a:lnSpc>
                          <a:spcPct val="107000"/>
                        </a:lnSpc>
                        <a:spcBef>
                          <a:spcPts val="0"/>
                        </a:spcBef>
                        <a:spcAft>
                          <a:spcPts val="800"/>
                        </a:spcAft>
                      </a:pPr>
                      <a:r>
                        <a:rPr lang="es-US" sz="1100">
                          <a:effectLst/>
                        </a:rPr>
                        <a:t>El dispositivo medidor de nivel de residuos, debe de comunicarse con un Gateway a una distancia mínima de 120 metros</a:t>
                      </a:r>
                      <a:endParaRPr lang="es-MX" sz="1100">
                        <a:effectLst/>
                        <a:latin typeface="Calibri" panose="020F0502020204030204" pitchFamily="34" charset="0"/>
                        <a:ea typeface="Calibri" panose="020F0502020204030204" pitchFamily="34" charset="0"/>
                      </a:endParaRPr>
                    </a:p>
                  </a:txBody>
                  <a:tcPr marL="68580" marR="68580" marT="0" marB="0"/>
                </a:tc>
                <a:extLst>
                  <a:ext uri="{0D108BD9-81ED-4DB2-BD59-A6C34878D82A}">
                    <a16:rowId xmlns:a16="http://schemas.microsoft.com/office/drawing/2014/main" val="1065829693"/>
                  </a:ext>
                </a:extLst>
              </a:tr>
              <a:tr h="428675">
                <a:tc>
                  <a:txBody>
                    <a:bodyPr/>
                    <a:lstStyle/>
                    <a:p>
                      <a:pPr marL="0" marR="0">
                        <a:lnSpc>
                          <a:spcPct val="107000"/>
                        </a:lnSpc>
                        <a:spcBef>
                          <a:spcPts val="0"/>
                        </a:spcBef>
                        <a:spcAft>
                          <a:spcPts val="800"/>
                        </a:spcAft>
                      </a:pPr>
                      <a:r>
                        <a:rPr lang="es-MX" sz="1000">
                          <a:effectLst/>
                        </a:rPr>
                        <a:t>REQ-NFG1</a:t>
                      </a:r>
                      <a:endParaRPr lang="es-MX" sz="1100">
                        <a:effectLst/>
                        <a:latin typeface="Calibri" panose="020F0502020204030204" pitchFamily="34" charset="0"/>
                        <a:ea typeface="Calibri" panose="020F0502020204030204" pitchFamily="34" charset="0"/>
                      </a:endParaRPr>
                    </a:p>
                  </a:txBody>
                  <a:tcPr marL="68580" marR="68580" marT="0" marB="0"/>
                </a:tc>
                <a:tc>
                  <a:txBody>
                    <a:bodyPr/>
                    <a:lstStyle/>
                    <a:p>
                      <a:pPr marL="0" marR="0">
                        <a:lnSpc>
                          <a:spcPct val="107000"/>
                        </a:lnSpc>
                        <a:spcBef>
                          <a:spcPts val="0"/>
                        </a:spcBef>
                        <a:spcAft>
                          <a:spcPts val="800"/>
                        </a:spcAft>
                      </a:pPr>
                      <a:r>
                        <a:rPr lang="es-MX" sz="1000">
                          <a:effectLst/>
                        </a:rPr>
                        <a:t>Cliente: Jorge Bonalez</a:t>
                      </a:r>
                      <a:endParaRPr lang="es-MX" sz="1100">
                        <a:effectLst/>
                        <a:latin typeface="Calibri" panose="020F0502020204030204" pitchFamily="34" charset="0"/>
                        <a:ea typeface="Calibri" panose="020F0502020204030204" pitchFamily="34" charset="0"/>
                      </a:endParaRPr>
                    </a:p>
                  </a:txBody>
                  <a:tcPr marL="68580" marR="68580" marT="0" marB="0"/>
                </a:tc>
                <a:tc>
                  <a:txBody>
                    <a:bodyPr/>
                    <a:lstStyle/>
                    <a:p>
                      <a:pPr marL="0" marR="0">
                        <a:lnSpc>
                          <a:spcPct val="107000"/>
                        </a:lnSpc>
                        <a:spcBef>
                          <a:spcPts val="0"/>
                        </a:spcBef>
                        <a:spcAft>
                          <a:spcPts val="800"/>
                        </a:spcAft>
                      </a:pPr>
                      <a:r>
                        <a:rPr lang="es-MX" sz="1000">
                          <a:effectLst/>
                        </a:rPr>
                        <a:t>El sistema debe proporcionar mensajes de error que sean informativos y orientados a usuario final.</a:t>
                      </a:r>
                      <a:endParaRPr lang="es-MX" sz="1100">
                        <a:effectLst/>
                        <a:latin typeface="Calibri" panose="020F0502020204030204" pitchFamily="34" charset="0"/>
                        <a:ea typeface="Calibri" panose="020F0502020204030204" pitchFamily="34" charset="0"/>
                      </a:endParaRPr>
                    </a:p>
                  </a:txBody>
                  <a:tcPr marL="68580" marR="68580" marT="0" marB="0"/>
                </a:tc>
                <a:extLst>
                  <a:ext uri="{0D108BD9-81ED-4DB2-BD59-A6C34878D82A}">
                    <a16:rowId xmlns:a16="http://schemas.microsoft.com/office/drawing/2014/main" val="2706051951"/>
                  </a:ext>
                </a:extLst>
              </a:tr>
              <a:tr h="647878">
                <a:tc>
                  <a:txBody>
                    <a:bodyPr/>
                    <a:lstStyle/>
                    <a:p>
                      <a:pPr marL="0" marR="0">
                        <a:lnSpc>
                          <a:spcPct val="107000"/>
                        </a:lnSpc>
                        <a:spcBef>
                          <a:spcPts val="0"/>
                        </a:spcBef>
                        <a:spcAft>
                          <a:spcPts val="800"/>
                        </a:spcAft>
                      </a:pPr>
                      <a:r>
                        <a:rPr lang="es-MX" sz="1000">
                          <a:effectLst/>
                        </a:rPr>
                        <a:t>REQ-NFS1</a:t>
                      </a:r>
                      <a:endParaRPr lang="es-MX" sz="1100">
                        <a:effectLst/>
                        <a:latin typeface="Calibri" panose="020F0502020204030204" pitchFamily="34" charset="0"/>
                        <a:ea typeface="Calibri" panose="020F0502020204030204" pitchFamily="34" charset="0"/>
                      </a:endParaRPr>
                    </a:p>
                  </a:txBody>
                  <a:tcPr marL="68580" marR="68580" marT="0" marB="0"/>
                </a:tc>
                <a:tc>
                  <a:txBody>
                    <a:bodyPr/>
                    <a:lstStyle/>
                    <a:p>
                      <a:pPr marL="0" marR="0">
                        <a:lnSpc>
                          <a:spcPct val="107000"/>
                        </a:lnSpc>
                        <a:spcBef>
                          <a:spcPts val="0"/>
                        </a:spcBef>
                        <a:spcAft>
                          <a:spcPts val="800"/>
                        </a:spcAft>
                      </a:pPr>
                      <a:r>
                        <a:rPr lang="es-MX" sz="1000">
                          <a:effectLst/>
                        </a:rPr>
                        <a:t>Cliente: Jorge Bonalez</a:t>
                      </a:r>
                      <a:endParaRPr lang="es-MX" sz="1100">
                        <a:effectLst/>
                        <a:latin typeface="Calibri" panose="020F0502020204030204" pitchFamily="34" charset="0"/>
                        <a:ea typeface="Calibri" panose="020F0502020204030204" pitchFamily="34" charset="0"/>
                      </a:endParaRPr>
                    </a:p>
                  </a:txBody>
                  <a:tcPr marL="68580" marR="68580" marT="0" marB="0"/>
                </a:tc>
                <a:tc>
                  <a:txBody>
                    <a:bodyPr/>
                    <a:lstStyle/>
                    <a:p>
                      <a:pPr marL="0" marR="0">
                        <a:lnSpc>
                          <a:spcPct val="107000"/>
                        </a:lnSpc>
                        <a:spcBef>
                          <a:spcPts val="0"/>
                        </a:spcBef>
                        <a:spcAft>
                          <a:spcPts val="800"/>
                        </a:spcAft>
                      </a:pPr>
                      <a:r>
                        <a:rPr lang="es-MX" sz="1000">
                          <a:effectLst/>
                        </a:rPr>
                        <a:t>Si se identifican ataques de seguridad o brecha del sistema, el mismo no continuará operando hasta ser desbloqueado por un administrador de seguridad.</a:t>
                      </a:r>
                      <a:endParaRPr lang="es-MX" sz="1100">
                        <a:effectLst/>
                        <a:latin typeface="Calibri" panose="020F0502020204030204" pitchFamily="34" charset="0"/>
                        <a:ea typeface="Calibri" panose="020F0502020204030204" pitchFamily="34" charset="0"/>
                      </a:endParaRPr>
                    </a:p>
                  </a:txBody>
                  <a:tcPr marL="68580" marR="68580" marT="0" marB="0"/>
                </a:tc>
                <a:extLst>
                  <a:ext uri="{0D108BD9-81ED-4DB2-BD59-A6C34878D82A}">
                    <a16:rowId xmlns:a16="http://schemas.microsoft.com/office/drawing/2014/main" val="677616739"/>
                  </a:ext>
                </a:extLst>
              </a:tr>
              <a:tr h="471611">
                <a:tc>
                  <a:txBody>
                    <a:bodyPr/>
                    <a:lstStyle/>
                    <a:p>
                      <a:pPr marL="0" marR="0">
                        <a:lnSpc>
                          <a:spcPct val="107000"/>
                        </a:lnSpc>
                        <a:spcBef>
                          <a:spcPts val="0"/>
                        </a:spcBef>
                        <a:spcAft>
                          <a:spcPts val="800"/>
                        </a:spcAft>
                      </a:pPr>
                      <a:r>
                        <a:rPr lang="es-MX" sz="1000">
                          <a:effectLst/>
                        </a:rPr>
                        <a:t>REQ-NFS2</a:t>
                      </a:r>
                      <a:endParaRPr lang="es-MX" sz="1100">
                        <a:effectLst/>
                        <a:latin typeface="Calibri" panose="020F0502020204030204" pitchFamily="34" charset="0"/>
                        <a:ea typeface="Calibri" panose="020F0502020204030204" pitchFamily="34" charset="0"/>
                      </a:endParaRPr>
                    </a:p>
                  </a:txBody>
                  <a:tcPr marL="68580" marR="68580" marT="0" marB="0"/>
                </a:tc>
                <a:tc>
                  <a:txBody>
                    <a:bodyPr/>
                    <a:lstStyle/>
                    <a:p>
                      <a:pPr marL="0" marR="0">
                        <a:lnSpc>
                          <a:spcPct val="107000"/>
                        </a:lnSpc>
                        <a:spcBef>
                          <a:spcPts val="0"/>
                        </a:spcBef>
                        <a:spcAft>
                          <a:spcPts val="800"/>
                        </a:spcAft>
                      </a:pPr>
                      <a:r>
                        <a:rPr lang="es-MX" sz="1000">
                          <a:effectLst/>
                        </a:rPr>
                        <a:t>Cliente: Jorge Bonalez</a:t>
                      </a:r>
                      <a:endParaRPr lang="es-MX" sz="1100">
                        <a:effectLst/>
                        <a:latin typeface="Calibri" panose="020F0502020204030204" pitchFamily="34" charset="0"/>
                        <a:ea typeface="Calibri" panose="020F0502020204030204" pitchFamily="34" charset="0"/>
                      </a:endParaRPr>
                    </a:p>
                  </a:txBody>
                  <a:tcPr marL="68580" marR="68580" marT="0" marB="0"/>
                </a:tc>
                <a:tc>
                  <a:txBody>
                    <a:bodyPr/>
                    <a:lstStyle/>
                    <a:p>
                      <a:pPr marL="0" marR="0">
                        <a:lnSpc>
                          <a:spcPct val="107000"/>
                        </a:lnSpc>
                        <a:spcBef>
                          <a:spcPts val="0"/>
                        </a:spcBef>
                        <a:spcAft>
                          <a:spcPts val="800"/>
                        </a:spcAft>
                      </a:pPr>
                      <a:r>
                        <a:rPr lang="es-US" sz="1100" dirty="0">
                          <a:effectLst/>
                        </a:rPr>
                        <a:t>Los permisos de acceso al sistema podrán ser cambiados solamente por el administrador de acceso a datos.</a:t>
                      </a:r>
                      <a:endParaRPr lang="es-MX" sz="1100" dirty="0">
                        <a:effectLst/>
                        <a:latin typeface="Calibri" panose="020F0502020204030204" pitchFamily="34" charset="0"/>
                        <a:ea typeface="Calibri" panose="020F0502020204030204" pitchFamily="34" charset="0"/>
                      </a:endParaRPr>
                    </a:p>
                  </a:txBody>
                  <a:tcPr marL="68580" marR="68580" marT="0" marB="0"/>
                </a:tc>
                <a:extLst>
                  <a:ext uri="{0D108BD9-81ED-4DB2-BD59-A6C34878D82A}">
                    <a16:rowId xmlns:a16="http://schemas.microsoft.com/office/drawing/2014/main" val="368232143"/>
                  </a:ext>
                </a:extLst>
              </a:tr>
            </a:tbl>
          </a:graphicData>
        </a:graphic>
      </p:graphicFrame>
    </p:spTree>
    <p:extLst>
      <p:ext uri="{BB962C8B-B14F-4D97-AF65-F5344CB8AC3E}">
        <p14:creationId xmlns:p14="http://schemas.microsoft.com/office/powerpoint/2010/main" val="185860742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dirty="0" smtClean="0"/>
              <a:t>Alcance</a:t>
            </a:r>
            <a:endParaRPr lang="es-ES_tradnl" dirty="0"/>
          </a:p>
        </p:txBody>
      </p:sp>
      <p:sp>
        <p:nvSpPr>
          <p:cNvPr id="3" name="Marcador de contenido 2"/>
          <p:cNvSpPr>
            <a:spLocks noGrp="1"/>
          </p:cNvSpPr>
          <p:nvPr>
            <p:ph idx="1"/>
          </p:nvPr>
        </p:nvSpPr>
        <p:spPr>
          <a:xfrm>
            <a:off x="152400" y="1066800"/>
            <a:ext cx="8915400" cy="5059363"/>
          </a:xfrm>
        </p:spPr>
        <p:txBody>
          <a:bodyPr/>
          <a:lstStyle/>
          <a:p>
            <a:pPr marL="0" indent="0">
              <a:buNone/>
            </a:pPr>
            <a:r>
              <a:rPr lang="es-ES_tradnl" sz="2000" b="1" dirty="0" smtClean="0"/>
              <a:t>Alcance </a:t>
            </a:r>
            <a:r>
              <a:rPr lang="es-ES_tradnl" sz="2000" b="1" dirty="0"/>
              <a:t>del proyecto</a:t>
            </a:r>
            <a:r>
              <a:rPr lang="es-ES_tradnl" sz="2000" b="1" dirty="0" smtClean="0"/>
              <a:t>:</a:t>
            </a:r>
          </a:p>
          <a:p>
            <a:pPr marL="0" indent="0">
              <a:buNone/>
            </a:pPr>
            <a:endParaRPr lang="es-ES_tradnl" sz="2000" b="1" dirty="0"/>
          </a:p>
          <a:p>
            <a:pPr marL="0" indent="0" algn="just">
              <a:buNone/>
            </a:pPr>
            <a:r>
              <a:rPr lang="es-MX" sz="2000" dirty="0"/>
              <a:t>Diseñar y construir un sistema el cual genere la ruta óptima para la recolección de la basura en base a la medición de la capacidad de almacenamiento de desperdicios restante de en el contenedor la cual se enviará por medio de un Gateway inalámbricamente a la nube, donde un servidor obtendrá esa información para procesarla con el algoritmo que generara la mejor ruta de recolección. </a:t>
            </a:r>
            <a:endParaRPr lang="es-MX" sz="2000" dirty="0" smtClean="0"/>
          </a:p>
          <a:p>
            <a:pPr marL="0" indent="0">
              <a:buNone/>
            </a:pPr>
            <a:endParaRPr lang="es-MX" sz="2000" dirty="0" smtClean="0"/>
          </a:p>
          <a:p>
            <a:pPr marL="0" indent="0">
              <a:buNone/>
            </a:pPr>
            <a:endParaRPr lang="en-US" sz="2000" dirty="0" smtClean="0"/>
          </a:p>
          <a:p>
            <a:pPr marL="0" indent="0">
              <a:buNone/>
            </a:pPr>
            <a:endParaRPr lang="es-ES_tradnl" sz="1200" dirty="0"/>
          </a:p>
        </p:txBody>
      </p:sp>
    </p:spTree>
    <p:extLst>
      <p:ext uri="{BB962C8B-B14F-4D97-AF65-F5344CB8AC3E}">
        <p14:creationId xmlns:p14="http://schemas.microsoft.com/office/powerpoint/2010/main" val="3333073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dirty="0"/>
              <a:t>Alcance</a:t>
            </a:r>
          </a:p>
        </p:txBody>
      </p:sp>
      <p:sp>
        <p:nvSpPr>
          <p:cNvPr id="3" name="Marcador de contenido 2"/>
          <p:cNvSpPr>
            <a:spLocks noGrp="1"/>
          </p:cNvSpPr>
          <p:nvPr>
            <p:ph idx="1"/>
          </p:nvPr>
        </p:nvSpPr>
        <p:spPr>
          <a:xfrm>
            <a:off x="228600" y="1219200"/>
            <a:ext cx="8229600" cy="4525963"/>
          </a:xfrm>
        </p:spPr>
        <p:txBody>
          <a:bodyPr/>
          <a:lstStyle/>
          <a:p>
            <a:pPr marL="0" indent="0">
              <a:buNone/>
            </a:pPr>
            <a:endParaRPr lang="es-MX" sz="1800" b="1" dirty="0" smtClean="0"/>
          </a:p>
          <a:p>
            <a:pPr marL="0" indent="0">
              <a:buNone/>
            </a:pPr>
            <a:r>
              <a:rPr lang="es-MX" sz="1800" b="1" dirty="0" smtClean="0"/>
              <a:t>Dentro </a:t>
            </a:r>
            <a:r>
              <a:rPr lang="es-MX" sz="1800" b="1" dirty="0"/>
              <a:t>del alcance:</a:t>
            </a:r>
          </a:p>
          <a:p>
            <a:pPr marL="0" lvl="0" indent="0">
              <a:buNone/>
            </a:pPr>
            <a:r>
              <a:rPr lang="es-MX" sz="1800" dirty="0"/>
              <a:t>Diseño del Hardware para la medición de los contenedores y la comunicación con la nube.</a:t>
            </a:r>
            <a:endParaRPr lang="es-MX" sz="1800" dirty="0"/>
          </a:p>
          <a:p>
            <a:pPr marL="0" lvl="0" indent="0">
              <a:buNone/>
            </a:pPr>
            <a:r>
              <a:rPr lang="es-MX" sz="1800" dirty="0"/>
              <a:t>Diseño del software para procesar la información del sensor de medición y gestionar la comunicación con la nube.</a:t>
            </a:r>
            <a:endParaRPr lang="es-MX" sz="1800" dirty="0"/>
          </a:p>
          <a:p>
            <a:pPr marL="0" lvl="0" indent="0">
              <a:buNone/>
            </a:pPr>
            <a:r>
              <a:rPr lang="es-MX" sz="1800" dirty="0"/>
              <a:t>Diseño y programación del algoritmo para generar la mejor ruta de recolección.</a:t>
            </a:r>
            <a:endParaRPr lang="es-MX" sz="1800" dirty="0"/>
          </a:p>
          <a:p>
            <a:pPr marL="0" indent="0">
              <a:buNone/>
            </a:pPr>
            <a:r>
              <a:rPr lang="es-MX" sz="1800" dirty="0"/>
              <a:t> </a:t>
            </a:r>
            <a:endParaRPr lang="es-MX" sz="1800" dirty="0" smtClean="0"/>
          </a:p>
          <a:p>
            <a:pPr marL="0" indent="0">
              <a:buNone/>
            </a:pPr>
            <a:r>
              <a:rPr lang="es-MX" sz="1800" b="1" dirty="0" smtClean="0"/>
              <a:t>Fuera </a:t>
            </a:r>
            <a:r>
              <a:rPr lang="es-MX" sz="1800" b="1" dirty="0"/>
              <a:t>del alcance:</a:t>
            </a:r>
          </a:p>
          <a:p>
            <a:pPr marL="0" lvl="0" indent="0">
              <a:buNone/>
            </a:pPr>
            <a:r>
              <a:rPr lang="es-MX" sz="1800" dirty="0"/>
              <a:t>Servicio de la nube.</a:t>
            </a:r>
            <a:endParaRPr lang="es-MX" sz="1800" dirty="0"/>
          </a:p>
          <a:p>
            <a:pPr marL="0" lvl="0" indent="0">
              <a:buNone/>
            </a:pPr>
            <a:r>
              <a:rPr lang="es-MX" sz="1800" dirty="0"/>
              <a:t>Los contenedores.</a:t>
            </a:r>
            <a:endParaRPr lang="es-MX" sz="1800" dirty="0"/>
          </a:p>
          <a:p>
            <a:pPr marL="0" lvl="0" indent="0">
              <a:buNone/>
            </a:pPr>
            <a:r>
              <a:rPr lang="es-MX" sz="1800" dirty="0"/>
              <a:t>Los camiones recolectores</a:t>
            </a:r>
            <a:endParaRPr lang="es-MX" sz="1800" dirty="0"/>
          </a:p>
          <a:p>
            <a:pPr marL="0" indent="0">
              <a:buNone/>
            </a:pPr>
            <a:endParaRPr lang="es-ES_tradnl" dirty="0"/>
          </a:p>
        </p:txBody>
      </p:sp>
    </p:spTree>
    <p:extLst>
      <p:ext uri="{BB962C8B-B14F-4D97-AF65-F5344CB8AC3E}">
        <p14:creationId xmlns:p14="http://schemas.microsoft.com/office/powerpoint/2010/main" val="145750351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dirty="0" smtClean="0"/>
              <a:t>WBS</a:t>
            </a:r>
            <a:endParaRPr lang="es-ES_tradnl" dirty="0"/>
          </a:p>
        </p:txBody>
      </p:sp>
      <p:pic>
        <p:nvPicPr>
          <p:cNvPr id="5" name="Imagen 4"/>
          <p:cNvPicPr/>
          <p:nvPr/>
        </p:nvPicPr>
        <p:blipFill>
          <a:blip r:embed="rId2">
            <a:extLst>
              <a:ext uri="{28A0092B-C50C-407E-A947-70E740481C1C}">
                <a14:useLocalDpi xmlns:a14="http://schemas.microsoft.com/office/drawing/2010/main" val="0"/>
              </a:ext>
            </a:extLst>
          </a:blip>
          <a:srcRect/>
          <a:stretch>
            <a:fillRect/>
          </a:stretch>
        </p:blipFill>
        <p:spPr bwMode="auto">
          <a:xfrm>
            <a:off x="533400" y="1219200"/>
            <a:ext cx="8458200" cy="4262437"/>
          </a:xfrm>
          <a:prstGeom prst="rect">
            <a:avLst/>
          </a:prstGeom>
          <a:noFill/>
          <a:ln>
            <a:noFill/>
          </a:ln>
        </p:spPr>
      </p:pic>
    </p:spTree>
    <p:extLst>
      <p:ext uri="{BB962C8B-B14F-4D97-AF65-F5344CB8AC3E}">
        <p14:creationId xmlns:p14="http://schemas.microsoft.com/office/powerpoint/2010/main" val="180727319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dirty="0" smtClean="0"/>
              <a:t>Actividades</a:t>
            </a:r>
            <a:endParaRPr lang="es-ES_tradnl" dirty="0"/>
          </a:p>
        </p:txBody>
      </p:sp>
      <p:sp>
        <p:nvSpPr>
          <p:cNvPr id="3" name="Marcador de contenido 2"/>
          <p:cNvSpPr>
            <a:spLocks noGrp="1"/>
          </p:cNvSpPr>
          <p:nvPr>
            <p:ph idx="1"/>
          </p:nvPr>
        </p:nvSpPr>
        <p:spPr>
          <a:xfrm>
            <a:off x="228600" y="1143000"/>
            <a:ext cx="8458200" cy="4983163"/>
          </a:xfrm>
        </p:spPr>
        <p:txBody>
          <a:bodyPr/>
          <a:lstStyle/>
          <a:p>
            <a:r>
              <a:rPr lang="es-ES_tradnl" sz="1100" b="1" dirty="0"/>
              <a:t>Ejecución del </a:t>
            </a:r>
            <a:r>
              <a:rPr lang="es-ES_tradnl" sz="1100" b="1" dirty="0" smtClean="0"/>
              <a:t>proyecto:  </a:t>
            </a:r>
            <a:r>
              <a:rPr lang="es-ES_tradnl" sz="1100" dirty="0" smtClean="0"/>
              <a:t>Se </a:t>
            </a:r>
            <a:r>
              <a:rPr lang="es-ES_tradnl" sz="1100" dirty="0"/>
              <a:t>dividió en cuatro partes importantes la ejecución: </a:t>
            </a:r>
            <a:r>
              <a:rPr lang="es-ES_tradnl" sz="1100" u="sng" dirty="0"/>
              <a:t>Análisis de requerimientos, diseño de la base de datos, fase de aprobación y de confirmación, por último implementación de la base de datos y mantenimiento</a:t>
            </a:r>
            <a:r>
              <a:rPr lang="es-ES_tradnl" sz="1100" dirty="0" smtClean="0"/>
              <a:t>.</a:t>
            </a:r>
          </a:p>
          <a:p>
            <a:endParaRPr lang="es-ES_tradnl" sz="1100" dirty="0" smtClean="0"/>
          </a:p>
          <a:p>
            <a:pPr fontAlgn="base"/>
            <a:r>
              <a:rPr lang="es-ES_tradnl" sz="1200" b="1" dirty="0" smtClean="0"/>
              <a:t>Análisis </a:t>
            </a:r>
            <a:r>
              <a:rPr lang="es-ES_tradnl" sz="1200" b="1" dirty="0"/>
              <a:t>de requerimientos:</a:t>
            </a:r>
          </a:p>
          <a:p>
            <a:pPr lvl="1"/>
            <a:r>
              <a:rPr lang="es-ES_tradnl" sz="1200" dirty="0"/>
              <a:t>Lista de actividades:</a:t>
            </a:r>
          </a:p>
          <a:p>
            <a:pPr lvl="2" fontAlgn="base"/>
            <a:r>
              <a:rPr lang="es-ES_tradnl" sz="1200" dirty="0"/>
              <a:t>Análisis de requerimientos del cliente</a:t>
            </a:r>
            <a:r>
              <a:rPr lang="es-ES_tradnl" sz="1200" dirty="0" smtClean="0"/>
              <a:t>.</a:t>
            </a:r>
          </a:p>
          <a:p>
            <a:pPr fontAlgn="base"/>
            <a:r>
              <a:rPr lang="es-ES_tradnl" sz="1200" dirty="0"/>
              <a:t/>
            </a:r>
            <a:br>
              <a:rPr lang="es-ES_tradnl" sz="1200" dirty="0"/>
            </a:br>
            <a:r>
              <a:rPr lang="es-ES_tradnl" sz="1200" b="1" dirty="0"/>
              <a:t>Diseño de la base de datos:</a:t>
            </a:r>
          </a:p>
          <a:p>
            <a:pPr lvl="1"/>
            <a:r>
              <a:rPr lang="es-ES_tradnl" sz="1200" dirty="0"/>
              <a:t>Lista de actividades:</a:t>
            </a:r>
          </a:p>
          <a:p>
            <a:pPr lvl="2" fontAlgn="base"/>
            <a:r>
              <a:rPr lang="es-ES_tradnl" sz="1200" dirty="0"/>
              <a:t>Diseño conceptual.</a:t>
            </a:r>
          </a:p>
          <a:p>
            <a:pPr lvl="2" fontAlgn="base"/>
            <a:r>
              <a:rPr lang="es-ES_tradnl" sz="1200" dirty="0"/>
              <a:t>Diseño lógico/físico.</a:t>
            </a:r>
          </a:p>
          <a:p>
            <a:pPr fontAlgn="base"/>
            <a:r>
              <a:rPr lang="es-ES_tradnl" sz="1200" dirty="0"/>
              <a:t/>
            </a:r>
            <a:br>
              <a:rPr lang="es-ES_tradnl" sz="1200" dirty="0"/>
            </a:br>
            <a:r>
              <a:rPr lang="es-ES_tradnl" sz="1200" b="1" dirty="0"/>
              <a:t>Fase de aprobación y de confirmación:</a:t>
            </a:r>
          </a:p>
          <a:p>
            <a:pPr lvl="1"/>
            <a:r>
              <a:rPr lang="es-ES_tradnl" sz="1200" dirty="0"/>
              <a:t>Lista de actividades:</a:t>
            </a:r>
          </a:p>
          <a:p>
            <a:pPr lvl="2" fontAlgn="base"/>
            <a:r>
              <a:rPr lang="es-ES_tradnl" sz="1200" dirty="0"/>
              <a:t>Presentar diseño para la aprobación.</a:t>
            </a:r>
          </a:p>
          <a:p>
            <a:pPr lvl="2" fontAlgn="base"/>
            <a:r>
              <a:rPr lang="es-ES_tradnl" sz="1200" dirty="0"/>
              <a:t>Confirmar aceptación </a:t>
            </a:r>
            <a:r>
              <a:rPr lang="es-ES_tradnl" sz="1200" dirty="0" smtClean="0"/>
              <a:t>final.</a:t>
            </a:r>
          </a:p>
          <a:p>
            <a:pPr fontAlgn="base"/>
            <a:r>
              <a:rPr lang="es-ES_tradnl" sz="1200" dirty="0" smtClean="0"/>
              <a:t/>
            </a:r>
            <a:br>
              <a:rPr lang="es-ES_tradnl" sz="1200" dirty="0" smtClean="0"/>
            </a:br>
            <a:r>
              <a:rPr lang="es-ES_tradnl" sz="1200" b="1" dirty="0"/>
              <a:t>Implementación de la base de datos y mantenimiento:</a:t>
            </a:r>
          </a:p>
          <a:p>
            <a:pPr lvl="1"/>
            <a:r>
              <a:rPr lang="es-ES_tradnl" sz="1200" dirty="0" smtClean="0"/>
              <a:t>Lista </a:t>
            </a:r>
            <a:r>
              <a:rPr lang="es-ES_tradnl" sz="1200" dirty="0"/>
              <a:t>de actividades:</a:t>
            </a:r>
          </a:p>
          <a:p>
            <a:pPr lvl="2" fontAlgn="base"/>
            <a:r>
              <a:rPr lang="es-ES_tradnl" sz="1200" dirty="0"/>
              <a:t>Implementar la base de datos.</a:t>
            </a:r>
          </a:p>
          <a:p>
            <a:pPr lvl="2" fontAlgn="base"/>
            <a:r>
              <a:rPr lang="es-ES_tradnl" sz="1200" dirty="0"/>
              <a:t>Pruebas.</a:t>
            </a:r>
          </a:p>
          <a:p>
            <a:pPr lvl="2" fontAlgn="base"/>
            <a:r>
              <a:rPr lang="es-ES_tradnl" sz="1200" dirty="0"/>
              <a:t>Elaborar plan de mantenimiento y respaldo.</a:t>
            </a:r>
          </a:p>
          <a:p>
            <a:endParaRPr lang="es-ES_tradnl" sz="1100" dirty="0"/>
          </a:p>
        </p:txBody>
      </p:sp>
    </p:spTree>
    <p:extLst>
      <p:ext uri="{BB962C8B-B14F-4D97-AF65-F5344CB8AC3E}">
        <p14:creationId xmlns:p14="http://schemas.microsoft.com/office/powerpoint/2010/main" val="113227994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dirty="0" smtClean="0"/>
              <a:t>Recursos</a:t>
            </a:r>
            <a:endParaRPr lang="es-ES_tradnl" dirty="0"/>
          </a:p>
        </p:txBody>
      </p:sp>
      <p:pic>
        <p:nvPicPr>
          <p:cNvPr id="5" name="Imagen 4"/>
          <p:cNvPicPr/>
          <p:nvPr/>
        </p:nvPicPr>
        <p:blipFill>
          <a:blip r:embed="rId2">
            <a:extLst>
              <a:ext uri="{28A0092B-C50C-407E-A947-70E740481C1C}">
                <a14:useLocalDpi xmlns:a14="http://schemas.microsoft.com/office/drawing/2010/main" val="0"/>
              </a:ext>
            </a:extLst>
          </a:blip>
          <a:srcRect/>
          <a:stretch>
            <a:fillRect/>
          </a:stretch>
        </p:blipFill>
        <p:spPr bwMode="auto">
          <a:xfrm>
            <a:off x="990600" y="1417638"/>
            <a:ext cx="7391400" cy="4221162"/>
          </a:xfrm>
          <a:prstGeom prst="rect">
            <a:avLst/>
          </a:prstGeom>
          <a:noFill/>
          <a:ln>
            <a:noFill/>
          </a:ln>
        </p:spPr>
      </p:pic>
    </p:spTree>
    <p:extLst>
      <p:ext uri="{BB962C8B-B14F-4D97-AF65-F5344CB8AC3E}">
        <p14:creationId xmlns:p14="http://schemas.microsoft.com/office/powerpoint/2010/main" val="132403581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dirty="0" smtClean="0"/>
              <a:t>Calendario</a:t>
            </a:r>
            <a:endParaRPr lang="es-ES_tradnl" dirty="0"/>
          </a:p>
        </p:txBody>
      </p:sp>
      <p:graphicFrame>
        <p:nvGraphicFramePr>
          <p:cNvPr id="5" name="Objeto 4"/>
          <p:cNvGraphicFramePr>
            <a:graphicFrameLocks noChangeAspect="1"/>
          </p:cNvGraphicFramePr>
          <p:nvPr>
            <p:extLst>
              <p:ext uri="{D42A27DB-BD31-4B8C-83A1-F6EECF244321}">
                <p14:modId xmlns:p14="http://schemas.microsoft.com/office/powerpoint/2010/main" val="2239685281"/>
              </p:ext>
            </p:extLst>
          </p:nvPr>
        </p:nvGraphicFramePr>
        <p:xfrm>
          <a:off x="0" y="980279"/>
          <a:ext cx="6934200" cy="5115721"/>
        </p:xfrm>
        <a:graphic>
          <a:graphicData uri="http://schemas.openxmlformats.org/presentationml/2006/ole">
            <mc:AlternateContent xmlns:mc="http://schemas.openxmlformats.org/markup-compatibility/2006">
              <mc:Choice xmlns:v="urn:schemas-microsoft-com:vml" Requires="v">
                <p:oleObj spid="_x0000_s4100" name="Hoja de cálculo" r:id="rId3" imgW="16059064" imgH="11849000" progId="Excel.Sheet.12">
                  <p:embed/>
                </p:oleObj>
              </mc:Choice>
              <mc:Fallback>
                <p:oleObj name="Hoja de cálculo" r:id="rId3" imgW="16059064" imgH="11849000" progId="Excel.Sheet.12">
                  <p:embed/>
                  <p:pic>
                    <p:nvPicPr>
                      <p:cNvPr id="0" name=""/>
                      <p:cNvPicPr/>
                      <p:nvPr/>
                    </p:nvPicPr>
                    <p:blipFill>
                      <a:blip r:embed="rId4"/>
                      <a:stretch>
                        <a:fillRect/>
                      </a:stretch>
                    </p:blipFill>
                    <p:spPr>
                      <a:xfrm>
                        <a:off x="0" y="980279"/>
                        <a:ext cx="6934200" cy="5115721"/>
                      </a:xfrm>
                      <a:prstGeom prst="rect">
                        <a:avLst/>
                      </a:prstGeom>
                    </p:spPr>
                  </p:pic>
                </p:oleObj>
              </mc:Fallback>
            </mc:AlternateContent>
          </a:graphicData>
        </a:graphic>
      </p:graphicFrame>
      <p:graphicFrame>
        <p:nvGraphicFramePr>
          <p:cNvPr id="6" name="Objeto 5"/>
          <p:cNvGraphicFramePr>
            <a:graphicFrameLocks noChangeAspect="1"/>
          </p:cNvGraphicFramePr>
          <p:nvPr>
            <p:extLst>
              <p:ext uri="{D42A27DB-BD31-4B8C-83A1-F6EECF244321}">
                <p14:modId xmlns:p14="http://schemas.microsoft.com/office/powerpoint/2010/main" val="3478706098"/>
              </p:ext>
            </p:extLst>
          </p:nvPr>
        </p:nvGraphicFramePr>
        <p:xfrm>
          <a:off x="7696200" y="1752600"/>
          <a:ext cx="914400" cy="771525"/>
        </p:xfrm>
        <a:graphic>
          <a:graphicData uri="http://schemas.openxmlformats.org/presentationml/2006/ole">
            <mc:AlternateContent xmlns:mc="http://schemas.openxmlformats.org/markup-compatibility/2006">
              <mc:Choice xmlns:v="urn:schemas-microsoft-com:vml" Requires="v">
                <p:oleObj spid="_x0000_s4101" name="Hoja de cálculo" showAsIcon="1" r:id="rId5" imgW="914400" imgH="771480" progId="Excel.Sheet.12">
                  <p:embed/>
                </p:oleObj>
              </mc:Choice>
              <mc:Fallback>
                <p:oleObj name="Hoja de cálculo" showAsIcon="1" r:id="rId5" imgW="914400" imgH="771480" progId="Excel.Sheet.12">
                  <p:embed/>
                  <p:pic>
                    <p:nvPicPr>
                      <p:cNvPr id="0" name=""/>
                      <p:cNvPicPr/>
                      <p:nvPr/>
                    </p:nvPicPr>
                    <p:blipFill>
                      <a:blip r:embed="rId6"/>
                      <a:stretch>
                        <a:fillRect/>
                      </a:stretch>
                    </p:blipFill>
                    <p:spPr>
                      <a:xfrm>
                        <a:off x="7696200" y="1752600"/>
                        <a:ext cx="914400" cy="771525"/>
                      </a:xfrm>
                      <a:prstGeom prst="rect">
                        <a:avLst/>
                      </a:prstGeom>
                    </p:spPr>
                  </p:pic>
                </p:oleObj>
              </mc:Fallback>
            </mc:AlternateContent>
          </a:graphicData>
        </a:graphic>
      </p:graphicFrame>
    </p:spTree>
    <p:extLst>
      <p:ext uri="{BB962C8B-B14F-4D97-AF65-F5344CB8AC3E}">
        <p14:creationId xmlns:p14="http://schemas.microsoft.com/office/powerpoint/2010/main" val="214126939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dirty="0" smtClean="0"/>
              <a:t>Introducción</a:t>
            </a:r>
            <a:endParaRPr lang="es-ES_tradnl" dirty="0"/>
          </a:p>
        </p:txBody>
      </p:sp>
      <p:sp>
        <p:nvSpPr>
          <p:cNvPr id="3" name="Marcador de contenido 2"/>
          <p:cNvSpPr>
            <a:spLocks noGrp="1"/>
          </p:cNvSpPr>
          <p:nvPr>
            <p:ph idx="1"/>
          </p:nvPr>
        </p:nvSpPr>
        <p:spPr/>
        <p:txBody>
          <a:bodyPr/>
          <a:lstStyle/>
          <a:p>
            <a:pPr marL="0" indent="0" algn="just">
              <a:buNone/>
            </a:pPr>
            <a:r>
              <a:rPr lang="es-ES_tradnl" sz="2800" dirty="0" smtClean="0"/>
              <a:t>Este proyecto busca atacar la problemática de que </a:t>
            </a:r>
            <a:r>
              <a:rPr lang="es-MX" sz="2800" dirty="0" smtClean="0"/>
              <a:t>en la actualidad los </a:t>
            </a:r>
            <a:r>
              <a:rPr lang="es-MX" sz="2800" dirty="0"/>
              <a:t>contenedores de los residuos al ser rebasados en su capacidad propician </a:t>
            </a:r>
            <a:r>
              <a:rPr lang="es-MX" sz="2800" dirty="0" smtClean="0"/>
              <a:t>que las </a:t>
            </a:r>
            <a:r>
              <a:rPr lang="es-MX" sz="2800" dirty="0"/>
              <a:t>personas los dispongan en lugares inadecuados, fomentando la contaminación de fauna y flora, además de propagar agentes contaminantes al entorno, afectando la imagen de las instalaciones y la preservación de la naturaleza.</a:t>
            </a:r>
            <a:endParaRPr lang="es-ES_tradnl" sz="2800" dirty="0"/>
          </a:p>
        </p:txBody>
      </p:sp>
    </p:spTree>
    <p:extLst>
      <p:ext uri="{BB962C8B-B14F-4D97-AF65-F5344CB8AC3E}">
        <p14:creationId xmlns:p14="http://schemas.microsoft.com/office/powerpoint/2010/main" val="87337817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dirty="0" smtClean="0"/>
              <a:t>Plan de Costos</a:t>
            </a:r>
            <a:endParaRPr lang="es-ES_tradnl" dirty="0"/>
          </a:p>
        </p:txBody>
      </p:sp>
      <p:pic>
        <p:nvPicPr>
          <p:cNvPr id="5" name="Marcador de contenido 4"/>
          <p:cNvPicPr>
            <a:picLocks noGrp="1" noChangeAspect="1"/>
          </p:cNvPicPr>
          <p:nvPr>
            <p:ph idx="1"/>
          </p:nvPr>
        </p:nvPicPr>
        <p:blipFill>
          <a:blip r:embed="rId2"/>
          <a:stretch>
            <a:fillRect/>
          </a:stretch>
        </p:blipFill>
        <p:spPr>
          <a:xfrm>
            <a:off x="685800" y="1066800"/>
            <a:ext cx="8305800" cy="5031785"/>
          </a:xfrm>
          <a:prstGeom prst="rect">
            <a:avLst/>
          </a:prstGeom>
        </p:spPr>
      </p:pic>
    </p:spTree>
    <p:extLst>
      <p:ext uri="{BB962C8B-B14F-4D97-AF65-F5344CB8AC3E}">
        <p14:creationId xmlns:p14="http://schemas.microsoft.com/office/powerpoint/2010/main" val="178383067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dirty="0" smtClean="0"/>
              <a:t>Plan de Calidad</a:t>
            </a:r>
            <a:endParaRPr lang="es-ES_tradnl" dirty="0"/>
          </a:p>
        </p:txBody>
      </p:sp>
      <p:sp>
        <p:nvSpPr>
          <p:cNvPr id="3" name="Marcador de contenido 2"/>
          <p:cNvSpPr>
            <a:spLocks noGrp="1"/>
          </p:cNvSpPr>
          <p:nvPr>
            <p:ph idx="1"/>
          </p:nvPr>
        </p:nvSpPr>
        <p:spPr>
          <a:xfrm>
            <a:off x="457200" y="685800"/>
            <a:ext cx="8229600" cy="4144963"/>
          </a:xfrm>
        </p:spPr>
        <p:txBody>
          <a:bodyPr/>
          <a:lstStyle/>
          <a:p>
            <a:pPr marL="0" indent="0" algn="just">
              <a:buNone/>
            </a:pPr>
            <a:endParaRPr lang="es-ES_tradnl" sz="2800" dirty="0" smtClean="0"/>
          </a:p>
          <a:p>
            <a:pPr marL="0" indent="0" algn="just">
              <a:buNone/>
            </a:pPr>
            <a:r>
              <a:rPr lang="es-MX" sz="2800" dirty="0"/>
              <a:t>La calidad en el presente proyecto final implica directamente cumplir con los requerimientos que el cliente expone en un principio y a lo largo del desarrollo del proyecto.</a:t>
            </a:r>
          </a:p>
          <a:p>
            <a:pPr marL="0" indent="0" algn="just">
              <a:buNone/>
            </a:pPr>
            <a:endParaRPr lang="es-MX" sz="2800" dirty="0"/>
          </a:p>
          <a:p>
            <a:pPr marL="0" indent="0" algn="just">
              <a:buNone/>
            </a:pPr>
            <a:r>
              <a:rPr lang="es-MX" sz="2800" dirty="0"/>
              <a:t>El cumplimiento con lo expuesto en la matriz de requerimientos (RTM) es la pauta que debemos seguir para cumplir con calidad todos y cada uno de los puntos del desarrollo de este proyecto.</a:t>
            </a:r>
          </a:p>
        </p:txBody>
      </p:sp>
    </p:spTree>
    <p:extLst>
      <p:ext uri="{BB962C8B-B14F-4D97-AF65-F5344CB8AC3E}">
        <p14:creationId xmlns:p14="http://schemas.microsoft.com/office/powerpoint/2010/main" val="150858646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dirty="0"/>
              <a:t>Plan de Calidad</a:t>
            </a:r>
          </a:p>
        </p:txBody>
      </p:sp>
      <p:sp>
        <p:nvSpPr>
          <p:cNvPr id="3" name="Marcador de contenido 2"/>
          <p:cNvSpPr>
            <a:spLocks noGrp="1"/>
          </p:cNvSpPr>
          <p:nvPr>
            <p:ph idx="1"/>
          </p:nvPr>
        </p:nvSpPr>
        <p:spPr>
          <a:xfrm>
            <a:off x="457200" y="1295400"/>
            <a:ext cx="8229600" cy="4525963"/>
          </a:xfrm>
        </p:spPr>
        <p:txBody>
          <a:bodyPr/>
          <a:lstStyle/>
          <a:p>
            <a:pPr marL="0" indent="0">
              <a:buNone/>
            </a:pPr>
            <a:r>
              <a:rPr lang="es-MX" sz="2400" dirty="0"/>
              <a:t>Para lograr desarrollar el proyecto con calidad se tiene un desarrollo estipulado en la planeación con los tiempos y las cosas que se deben cumplir en el momento indicado, hacer este desarrollo con estos tiempos correctos es otra condición más que indica calidad en el proyecto, teniendo en cuenta que las peticiones de cambios del cliente podrían afectar los tiempos y la planeación deberá de ser actualizada para cumplir el desarrollo del proyecto con calidad.</a:t>
            </a:r>
          </a:p>
          <a:p>
            <a:pPr marL="0" indent="0">
              <a:buNone/>
            </a:pPr>
            <a:endParaRPr lang="es-MX" sz="2400" dirty="0"/>
          </a:p>
          <a:p>
            <a:pPr marL="0" indent="0">
              <a:buNone/>
            </a:pPr>
            <a:r>
              <a:rPr lang="es-MX" sz="2400" dirty="0"/>
              <a:t>Para obtener una calidad óptima se debe cumplir con los objetivos en tiempo y con el presupuesto indicado, aunado al alcance que debe cubrirse de manera total.</a:t>
            </a:r>
          </a:p>
          <a:p>
            <a:endParaRPr lang="es-ES_tradnl" dirty="0"/>
          </a:p>
        </p:txBody>
      </p:sp>
    </p:spTree>
    <p:extLst>
      <p:ext uri="{BB962C8B-B14F-4D97-AF65-F5344CB8AC3E}">
        <p14:creationId xmlns:p14="http://schemas.microsoft.com/office/powerpoint/2010/main" val="24547497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57200" y="304800"/>
            <a:ext cx="8229600" cy="1143000"/>
          </a:xfrm>
        </p:spPr>
        <p:txBody>
          <a:bodyPr/>
          <a:lstStyle/>
          <a:p>
            <a:r>
              <a:rPr lang="es-ES_tradnl" dirty="0" smtClean="0"/>
              <a:t>Matriz RACI</a:t>
            </a:r>
            <a:endParaRPr lang="es-ES_tradnl" dirty="0"/>
          </a:p>
        </p:txBody>
      </p:sp>
      <p:sp>
        <p:nvSpPr>
          <p:cNvPr id="3" name="Marcador de contenido 2"/>
          <p:cNvSpPr>
            <a:spLocks noGrp="1"/>
          </p:cNvSpPr>
          <p:nvPr>
            <p:ph idx="1"/>
          </p:nvPr>
        </p:nvSpPr>
        <p:spPr/>
        <p:txBody>
          <a:bodyPr/>
          <a:lstStyle/>
          <a:p>
            <a:endParaRPr lang="es-MX"/>
          </a:p>
        </p:txBody>
      </p:sp>
      <p:pic>
        <p:nvPicPr>
          <p:cNvPr id="6" name="Imagen 5"/>
          <p:cNvPicPr>
            <a:picLocks noChangeAspect="1"/>
          </p:cNvPicPr>
          <p:nvPr/>
        </p:nvPicPr>
        <p:blipFill>
          <a:blip r:embed="rId2"/>
          <a:stretch>
            <a:fillRect/>
          </a:stretch>
        </p:blipFill>
        <p:spPr>
          <a:xfrm>
            <a:off x="990600" y="1371600"/>
            <a:ext cx="7290566" cy="4496845"/>
          </a:xfrm>
          <a:prstGeom prst="rect">
            <a:avLst/>
          </a:prstGeom>
        </p:spPr>
      </p:pic>
    </p:spTree>
    <p:extLst>
      <p:ext uri="{BB962C8B-B14F-4D97-AF65-F5344CB8AC3E}">
        <p14:creationId xmlns:p14="http://schemas.microsoft.com/office/powerpoint/2010/main" val="45655291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dirty="0" smtClean="0"/>
              <a:t>Plan de Comunicaciones</a:t>
            </a:r>
            <a:endParaRPr lang="es-ES_tradnl" dirty="0"/>
          </a:p>
        </p:txBody>
      </p:sp>
      <p:pic>
        <p:nvPicPr>
          <p:cNvPr id="5" name="Marcador de contenido 4"/>
          <p:cNvPicPr>
            <a:picLocks noGrp="1" noChangeAspect="1"/>
          </p:cNvPicPr>
          <p:nvPr>
            <p:ph idx="1"/>
          </p:nvPr>
        </p:nvPicPr>
        <p:blipFill>
          <a:blip r:embed="rId3"/>
          <a:stretch>
            <a:fillRect/>
          </a:stretch>
        </p:blipFill>
        <p:spPr>
          <a:xfrm>
            <a:off x="152400" y="1143000"/>
            <a:ext cx="6021919" cy="4894384"/>
          </a:xfrm>
          <a:prstGeom prst="rect">
            <a:avLst/>
          </a:prstGeom>
        </p:spPr>
      </p:pic>
      <p:graphicFrame>
        <p:nvGraphicFramePr>
          <p:cNvPr id="7" name="Objeto 6"/>
          <p:cNvGraphicFramePr>
            <a:graphicFrameLocks noChangeAspect="1"/>
          </p:cNvGraphicFramePr>
          <p:nvPr>
            <p:extLst>
              <p:ext uri="{D42A27DB-BD31-4B8C-83A1-F6EECF244321}">
                <p14:modId xmlns:p14="http://schemas.microsoft.com/office/powerpoint/2010/main" val="1156757578"/>
              </p:ext>
            </p:extLst>
          </p:nvPr>
        </p:nvGraphicFramePr>
        <p:xfrm>
          <a:off x="6973359" y="1600200"/>
          <a:ext cx="914400" cy="771525"/>
        </p:xfrm>
        <a:graphic>
          <a:graphicData uri="http://schemas.openxmlformats.org/presentationml/2006/ole">
            <mc:AlternateContent xmlns:mc="http://schemas.openxmlformats.org/markup-compatibility/2006">
              <mc:Choice xmlns:v="urn:schemas-microsoft-com:vml" Requires="v">
                <p:oleObj spid="_x0000_s1031" name="Hoja de cálculo" showAsIcon="1" r:id="rId4" imgW="914400" imgH="771480" progId="Excel.Sheet.12">
                  <p:embed/>
                </p:oleObj>
              </mc:Choice>
              <mc:Fallback>
                <p:oleObj name="Hoja de cálculo" showAsIcon="1" r:id="rId4" imgW="914400" imgH="771480" progId="Excel.Sheet.12">
                  <p:embed/>
                  <p:pic>
                    <p:nvPicPr>
                      <p:cNvPr id="0" name=""/>
                      <p:cNvPicPr/>
                      <p:nvPr/>
                    </p:nvPicPr>
                    <p:blipFill>
                      <a:blip r:embed="rId5"/>
                      <a:stretch>
                        <a:fillRect/>
                      </a:stretch>
                    </p:blipFill>
                    <p:spPr>
                      <a:xfrm>
                        <a:off x="6973359" y="1600200"/>
                        <a:ext cx="914400" cy="771525"/>
                      </a:xfrm>
                      <a:prstGeom prst="rect">
                        <a:avLst/>
                      </a:prstGeom>
                    </p:spPr>
                  </p:pic>
                </p:oleObj>
              </mc:Fallback>
            </mc:AlternateContent>
          </a:graphicData>
        </a:graphic>
      </p:graphicFrame>
    </p:spTree>
    <p:extLst>
      <p:ext uri="{BB962C8B-B14F-4D97-AF65-F5344CB8AC3E}">
        <p14:creationId xmlns:p14="http://schemas.microsoft.com/office/powerpoint/2010/main" val="12298739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57200" y="304800"/>
            <a:ext cx="8229600" cy="1143000"/>
          </a:xfrm>
        </p:spPr>
        <p:txBody>
          <a:bodyPr/>
          <a:lstStyle/>
          <a:p>
            <a:r>
              <a:rPr lang="es-ES_tradnl" dirty="0" smtClean="0"/>
              <a:t>PROCESO</a:t>
            </a:r>
            <a:endParaRPr lang="es-ES_tradnl" dirty="0"/>
          </a:p>
        </p:txBody>
      </p:sp>
      <p:sp>
        <p:nvSpPr>
          <p:cNvPr id="3" name="Marcador de contenido 2"/>
          <p:cNvSpPr>
            <a:spLocks noGrp="1"/>
          </p:cNvSpPr>
          <p:nvPr>
            <p:ph idx="1"/>
          </p:nvPr>
        </p:nvSpPr>
        <p:spPr>
          <a:xfrm>
            <a:off x="458096" y="1524000"/>
            <a:ext cx="8229600" cy="4525963"/>
          </a:xfrm>
        </p:spPr>
        <p:txBody>
          <a:bodyPr/>
          <a:lstStyle/>
          <a:p>
            <a:pPr marL="0" indent="0" algn="ctr">
              <a:buNone/>
            </a:pPr>
            <a:endParaRPr lang="es-ES_tradnl" sz="7200" dirty="0"/>
          </a:p>
          <a:p>
            <a:pPr marL="0" indent="0" algn="ctr">
              <a:buNone/>
            </a:pPr>
            <a:r>
              <a:rPr lang="es-ES_tradnl" sz="7200" dirty="0" smtClean="0"/>
              <a:t>EJECUCION</a:t>
            </a:r>
          </a:p>
          <a:p>
            <a:endParaRPr lang="es-ES_tradnl" dirty="0"/>
          </a:p>
        </p:txBody>
      </p:sp>
    </p:spTree>
    <p:extLst>
      <p:ext uri="{BB962C8B-B14F-4D97-AF65-F5344CB8AC3E}">
        <p14:creationId xmlns:p14="http://schemas.microsoft.com/office/powerpoint/2010/main" val="186196761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dirty="0" smtClean="0"/>
              <a:t>DISEÑO DB</a:t>
            </a:r>
            <a:endParaRPr lang="es-ES_tradnl" dirty="0"/>
          </a:p>
        </p:txBody>
      </p:sp>
      <p:pic>
        <p:nvPicPr>
          <p:cNvPr id="5" name="Imagen 4"/>
          <p:cNvPicPr>
            <a:picLocks noChangeAspect="1"/>
          </p:cNvPicPr>
          <p:nvPr/>
        </p:nvPicPr>
        <p:blipFill>
          <a:blip r:embed="rId2"/>
          <a:stretch>
            <a:fillRect/>
          </a:stretch>
        </p:blipFill>
        <p:spPr>
          <a:xfrm>
            <a:off x="457200" y="1066800"/>
            <a:ext cx="8305800" cy="5000493"/>
          </a:xfrm>
          <a:prstGeom prst="rect">
            <a:avLst/>
          </a:prstGeom>
        </p:spPr>
      </p:pic>
    </p:spTree>
    <p:extLst>
      <p:ext uri="{BB962C8B-B14F-4D97-AF65-F5344CB8AC3E}">
        <p14:creationId xmlns:p14="http://schemas.microsoft.com/office/powerpoint/2010/main" val="52820340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dirty="0" smtClean="0"/>
              <a:t>DDL Implementación</a:t>
            </a:r>
            <a:endParaRPr lang="es-ES_tradnl" dirty="0"/>
          </a:p>
        </p:txBody>
      </p:sp>
      <p:pic>
        <p:nvPicPr>
          <p:cNvPr id="4" name="Marcador de contenido 3"/>
          <p:cNvPicPr>
            <a:picLocks noGrp="1" noChangeAspect="1"/>
          </p:cNvPicPr>
          <p:nvPr>
            <p:ph idx="1"/>
          </p:nvPr>
        </p:nvPicPr>
        <p:blipFill>
          <a:blip r:embed="rId2"/>
          <a:stretch>
            <a:fillRect/>
          </a:stretch>
        </p:blipFill>
        <p:spPr>
          <a:xfrm>
            <a:off x="1905000" y="1066800"/>
            <a:ext cx="5105400" cy="4971140"/>
          </a:xfrm>
          <a:prstGeom prst="rect">
            <a:avLst/>
          </a:prstGeom>
        </p:spPr>
      </p:pic>
    </p:spTree>
    <p:extLst>
      <p:ext uri="{BB962C8B-B14F-4D97-AF65-F5344CB8AC3E}">
        <p14:creationId xmlns:p14="http://schemas.microsoft.com/office/powerpoint/2010/main" val="202255846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dirty="0" smtClean="0"/>
              <a:t>DDL Implementación</a:t>
            </a:r>
            <a:endParaRPr lang="es-ES_tradnl" dirty="0"/>
          </a:p>
        </p:txBody>
      </p:sp>
      <p:pic>
        <p:nvPicPr>
          <p:cNvPr id="4" name="Marcador de contenido 3"/>
          <p:cNvPicPr>
            <a:picLocks noGrp="1" noChangeAspect="1"/>
          </p:cNvPicPr>
          <p:nvPr>
            <p:ph idx="1"/>
          </p:nvPr>
        </p:nvPicPr>
        <p:blipFill>
          <a:blip r:embed="rId2"/>
          <a:stretch>
            <a:fillRect/>
          </a:stretch>
        </p:blipFill>
        <p:spPr>
          <a:xfrm>
            <a:off x="1143000" y="990600"/>
            <a:ext cx="6833236" cy="5114878"/>
          </a:xfrm>
          <a:prstGeom prst="rect">
            <a:avLst/>
          </a:prstGeom>
        </p:spPr>
      </p:pic>
    </p:spTree>
    <p:extLst>
      <p:ext uri="{BB962C8B-B14F-4D97-AF65-F5344CB8AC3E}">
        <p14:creationId xmlns:p14="http://schemas.microsoft.com/office/powerpoint/2010/main" val="87015403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dirty="0" smtClean="0"/>
              <a:t>PROCESO</a:t>
            </a:r>
            <a:endParaRPr lang="es-ES_tradnl" dirty="0"/>
          </a:p>
        </p:txBody>
      </p:sp>
      <p:sp>
        <p:nvSpPr>
          <p:cNvPr id="3" name="Marcador de contenido 2"/>
          <p:cNvSpPr>
            <a:spLocks noGrp="1"/>
          </p:cNvSpPr>
          <p:nvPr>
            <p:ph idx="1"/>
          </p:nvPr>
        </p:nvSpPr>
        <p:spPr>
          <a:xfrm>
            <a:off x="152400" y="1417638"/>
            <a:ext cx="8534400" cy="4525963"/>
          </a:xfrm>
        </p:spPr>
        <p:txBody>
          <a:bodyPr/>
          <a:lstStyle/>
          <a:p>
            <a:pPr marL="0" indent="0" algn="ctr">
              <a:buNone/>
            </a:pPr>
            <a:r>
              <a:rPr lang="es-ES_tradnl" sz="7200" dirty="0" smtClean="0"/>
              <a:t>MONITOREO </a:t>
            </a:r>
          </a:p>
          <a:p>
            <a:pPr marL="0" indent="0" algn="ctr">
              <a:buNone/>
            </a:pPr>
            <a:r>
              <a:rPr lang="es-ES_tradnl" sz="7200" dirty="0" smtClean="0"/>
              <a:t>Y </a:t>
            </a:r>
          </a:p>
          <a:p>
            <a:pPr marL="0" indent="0" algn="ctr">
              <a:buNone/>
            </a:pPr>
            <a:r>
              <a:rPr lang="es-ES_tradnl" sz="7200" dirty="0" smtClean="0"/>
              <a:t>CONTROL</a:t>
            </a:r>
            <a:endParaRPr lang="es-ES_tradnl" sz="7200" dirty="0"/>
          </a:p>
        </p:txBody>
      </p:sp>
    </p:spTree>
    <p:extLst>
      <p:ext uri="{BB962C8B-B14F-4D97-AF65-F5344CB8AC3E}">
        <p14:creationId xmlns:p14="http://schemas.microsoft.com/office/powerpoint/2010/main" val="193331736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dirty="0" smtClean="0"/>
              <a:t>Introducción</a:t>
            </a:r>
            <a:endParaRPr lang="es-ES_tradnl" dirty="0"/>
          </a:p>
        </p:txBody>
      </p:sp>
      <p:sp>
        <p:nvSpPr>
          <p:cNvPr id="3" name="Marcador de contenido 2"/>
          <p:cNvSpPr>
            <a:spLocks noGrp="1"/>
          </p:cNvSpPr>
          <p:nvPr>
            <p:ph idx="1"/>
          </p:nvPr>
        </p:nvSpPr>
        <p:spPr>
          <a:xfrm>
            <a:off x="457200" y="1219200"/>
            <a:ext cx="8229600" cy="4525963"/>
          </a:xfrm>
        </p:spPr>
        <p:txBody>
          <a:bodyPr/>
          <a:lstStyle/>
          <a:p>
            <a:pPr marL="0" indent="0" algn="just">
              <a:buNone/>
            </a:pPr>
            <a:r>
              <a:rPr lang="en-US" sz="2400" dirty="0" smtClean="0"/>
              <a:t>Para </a:t>
            </a:r>
            <a:r>
              <a:rPr lang="en-US" sz="2400" dirty="0" err="1" smtClean="0"/>
              <a:t>esto</a:t>
            </a:r>
            <a:r>
              <a:rPr lang="en-US" sz="2400" dirty="0" smtClean="0"/>
              <a:t> se </a:t>
            </a:r>
            <a:r>
              <a:rPr lang="es-MX" sz="2400" dirty="0" smtClean="0"/>
              <a:t>propone </a:t>
            </a:r>
            <a:r>
              <a:rPr lang="es-ES_tradnl" sz="2400" dirty="0" smtClean="0"/>
              <a:t>el </a:t>
            </a:r>
            <a:r>
              <a:rPr lang="es-ES_tradnl" sz="2400" dirty="0"/>
              <a:t>Sistema de Recolección de Basura </a:t>
            </a:r>
            <a:r>
              <a:rPr lang="es-ES_tradnl" sz="2400" dirty="0" smtClean="0"/>
              <a:t>Inteligente, </a:t>
            </a:r>
            <a:r>
              <a:rPr lang="es-MX" sz="2400" dirty="0" smtClean="0"/>
              <a:t>un </a:t>
            </a:r>
            <a:r>
              <a:rPr lang="es-MX" sz="2400" dirty="0"/>
              <a:t>sistema de medición automático en tiempo real del nivel de cada uno de los contenedores de los </a:t>
            </a:r>
            <a:r>
              <a:rPr lang="es-MX" sz="2400" dirty="0" smtClean="0"/>
              <a:t>residuos.</a:t>
            </a:r>
          </a:p>
          <a:p>
            <a:pPr marL="0" indent="0" algn="just">
              <a:buNone/>
            </a:pPr>
            <a:r>
              <a:rPr lang="es-MX" sz="2400" dirty="0" smtClean="0"/>
              <a:t>El sistema generara la </a:t>
            </a:r>
            <a:r>
              <a:rPr lang="es-MX" sz="2400" dirty="0"/>
              <a:t>ruta óptima para la recolección de la basura en base a la medición de la capacidad de almacenamiento de desperdicios restante de en el contenedor la cual se enviará por medio de un Gateway inalámbricamente a la nube, donde un servidor obtendrá esa información para procesarla con el algoritmo que generara la mejor ruta de recolección. </a:t>
            </a:r>
            <a:endParaRPr lang="es-ES_tradnl" sz="2400" dirty="0"/>
          </a:p>
        </p:txBody>
      </p:sp>
    </p:spTree>
    <p:extLst>
      <p:ext uri="{BB962C8B-B14F-4D97-AF65-F5344CB8AC3E}">
        <p14:creationId xmlns:p14="http://schemas.microsoft.com/office/powerpoint/2010/main" val="335997716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dirty="0" smtClean="0"/>
              <a:t>Monitoreo y Control</a:t>
            </a:r>
            <a:endParaRPr lang="es-ES_tradnl" dirty="0"/>
          </a:p>
        </p:txBody>
      </p:sp>
      <p:pic>
        <p:nvPicPr>
          <p:cNvPr id="4" name="Marcador de contenido 3"/>
          <p:cNvPicPr>
            <a:picLocks noGrp="1" noChangeAspect="1"/>
          </p:cNvPicPr>
          <p:nvPr>
            <p:ph idx="1"/>
          </p:nvPr>
        </p:nvPicPr>
        <p:blipFill>
          <a:blip r:embed="rId2"/>
          <a:stretch>
            <a:fillRect/>
          </a:stretch>
        </p:blipFill>
        <p:spPr>
          <a:xfrm>
            <a:off x="1828800" y="1066800"/>
            <a:ext cx="5867400" cy="5001575"/>
          </a:xfrm>
          <a:prstGeom prst="rect">
            <a:avLst/>
          </a:prstGeom>
        </p:spPr>
      </p:pic>
    </p:spTree>
    <p:extLst>
      <p:ext uri="{BB962C8B-B14F-4D97-AF65-F5344CB8AC3E}">
        <p14:creationId xmlns:p14="http://schemas.microsoft.com/office/powerpoint/2010/main" val="195800040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pPr algn="ctr"/>
            <a:r>
              <a:rPr lang="es-MX" dirty="0" smtClean="0">
                <a:solidFill>
                  <a:schemeClr val="tx2">
                    <a:lumMod val="75000"/>
                  </a:schemeClr>
                </a:solidFill>
              </a:rPr>
              <a:t>Reporte de Estado</a:t>
            </a:r>
            <a:endParaRPr lang="es-MX" dirty="0">
              <a:solidFill>
                <a:schemeClr val="tx2">
                  <a:lumMod val="75000"/>
                </a:schemeClr>
              </a:solidFill>
            </a:endParaRPr>
          </a:p>
        </p:txBody>
      </p:sp>
      <p:sp>
        <p:nvSpPr>
          <p:cNvPr id="3" name="2 Marcador de contenido"/>
          <p:cNvSpPr>
            <a:spLocks noGrp="1"/>
          </p:cNvSpPr>
          <p:nvPr>
            <p:ph idx="1"/>
          </p:nvPr>
        </p:nvSpPr>
        <p:spPr>
          <a:xfrm>
            <a:off x="1331640" y="1646803"/>
            <a:ext cx="6172200" cy="3737372"/>
          </a:xfrm>
        </p:spPr>
        <p:txBody>
          <a:bodyPr/>
          <a:lstStyle/>
          <a:p>
            <a:pPr>
              <a:buNone/>
            </a:pPr>
            <a:r>
              <a:rPr lang="es-MX" dirty="0"/>
              <a:t>    </a:t>
            </a:r>
          </a:p>
          <a:p>
            <a:pPr>
              <a:buNone/>
            </a:pPr>
            <a:endParaRPr lang="es-ES" dirty="0"/>
          </a:p>
          <a:p>
            <a:pPr>
              <a:buNone/>
            </a:pPr>
            <a:endParaRPr lang="es-MX" dirty="0"/>
          </a:p>
        </p:txBody>
      </p:sp>
      <p:pic>
        <p:nvPicPr>
          <p:cNvPr id="6" name="Imagen 5"/>
          <p:cNvPicPr>
            <a:picLocks noChangeAspect="1"/>
          </p:cNvPicPr>
          <p:nvPr/>
        </p:nvPicPr>
        <p:blipFill>
          <a:blip r:embed="rId3"/>
          <a:stretch>
            <a:fillRect/>
          </a:stretch>
        </p:blipFill>
        <p:spPr>
          <a:xfrm>
            <a:off x="1314450" y="1752600"/>
            <a:ext cx="6991350" cy="3552825"/>
          </a:xfrm>
          <a:prstGeom prst="rect">
            <a:avLst/>
          </a:prstGeom>
        </p:spPr>
      </p:pic>
    </p:spTree>
    <p:extLst>
      <p:ext uri="{BB962C8B-B14F-4D97-AF65-F5344CB8AC3E}">
        <p14:creationId xmlns:p14="http://schemas.microsoft.com/office/powerpoint/2010/main" val="112030365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601692" y="1035743"/>
            <a:ext cx="7886700" cy="994172"/>
          </a:xfrm>
        </p:spPr>
        <p:txBody>
          <a:bodyPr/>
          <a:lstStyle/>
          <a:p>
            <a:pPr algn="ctr"/>
            <a:r>
              <a:rPr lang="es-MX" dirty="0" smtClean="0">
                <a:solidFill>
                  <a:schemeClr val="tx2">
                    <a:lumMod val="75000"/>
                  </a:schemeClr>
                </a:solidFill>
              </a:rPr>
              <a:t>Estado actual de riesgos</a:t>
            </a:r>
            <a:endParaRPr lang="es-MX" dirty="0">
              <a:solidFill>
                <a:schemeClr val="tx2">
                  <a:lumMod val="75000"/>
                </a:schemeClr>
              </a:solidFill>
            </a:endParaRPr>
          </a:p>
        </p:txBody>
      </p:sp>
      <p:graphicFrame>
        <p:nvGraphicFramePr>
          <p:cNvPr id="6" name="Tabla 5"/>
          <p:cNvGraphicFramePr>
            <a:graphicFrameLocks noGrp="1"/>
          </p:cNvGraphicFramePr>
          <p:nvPr>
            <p:extLst/>
          </p:nvPr>
        </p:nvGraphicFramePr>
        <p:xfrm>
          <a:off x="161745" y="1953667"/>
          <a:ext cx="8766595" cy="3430193"/>
        </p:xfrm>
        <a:graphic>
          <a:graphicData uri="http://schemas.openxmlformats.org/drawingml/2006/table">
            <a:tbl>
              <a:tblPr firstRow="1" bandRow="1">
                <a:tableStyleId>{5C22544A-7EE6-4342-B048-85BDC9FD1C3A}</a:tableStyleId>
              </a:tblPr>
              <a:tblGrid>
                <a:gridCol w="2281329">
                  <a:extLst>
                    <a:ext uri="{9D8B030D-6E8A-4147-A177-3AD203B41FA5}">
                      <a16:colId xmlns:a16="http://schemas.microsoft.com/office/drawing/2014/main" val="20000"/>
                    </a:ext>
                  </a:extLst>
                </a:gridCol>
                <a:gridCol w="1989373">
                  <a:extLst>
                    <a:ext uri="{9D8B030D-6E8A-4147-A177-3AD203B41FA5}">
                      <a16:colId xmlns:a16="http://schemas.microsoft.com/office/drawing/2014/main" val="20001"/>
                    </a:ext>
                  </a:extLst>
                </a:gridCol>
                <a:gridCol w="2619647">
                  <a:extLst>
                    <a:ext uri="{9D8B030D-6E8A-4147-A177-3AD203B41FA5}">
                      <a16:colId xmlns:a16="http://schemas.microsoft.com/office/drawing/2014/main" val="20002"/>
                    </a:ext>
                  </a:extLst>
                </a:gridCol>
                <a:gridCol w="1120505">
                  <a:extLst>
                    <a:ext uri="{9D8B030D-6E8A-4147-A177-3AD203B41FA5}">
                      <a16:colId xmlns:a16="http://schemas.microsoft.com/office/drawing/2014/main" val="20003"/>
                    </a:ext>
                  </a:extLst>
                </a:gridCol>
                <a:gridCol w="755741">
                  <a:extLst>
                    <a:ext uri="{9D8B030D-6E8A-4147-A177-3AD203B41FA5}">
                      <a16:colId xmlns:a16="http://schemas.microsoft.com/office/drawing/2014/main" val="20004"/>
                    </a:ext>
                  </a:extLst>
                </a:gridCol>
              </a:tblGrid>
              <a:tr h="708660">
                <a:tc>
                  <a:txBody>
                    <a:bodyPr/>
                    <a:lstStyle/>
                    <a:p>
                      <a:pPr algn="ctr"/>
                      <a:r>
                        <a:rPr lang="es-VE" sz="1100" dirty="0" smtClean="0"/>
                        <a:t>Riesgo</a:t>
                      </a:r>
                      <a:endParaRPr lang="es-VE" sz="1100" dirty="0"/>
                    </a:p>
                  </a:txBody>
                  <a:tcPr marL="68580" marR="68580" marT="34290" marB="34290"/>
                </a:tc>
                <a:tc>
                  <a:txBody>
                    <a:bodyPr/>
                    <a:lstStyle/>
                    <a:p>
                      <a:pPr algn="ctr"/>
                      <a:r>
                        <a:rPr lang="es-VE" sz="1100" dirty="0" smtClean="0"/>
                        <a:t>Impacto</a:t>
                      </a:r>
                      <a:endParaRPr lang="es-VE" sz="1100" dirty="0"/>
                    </a:p>
                  </a:txBody>
                  <a:tcPr marL="68580" marR="68580" marT="34290" marB="34290"/>
                </a:tc>
                <a:tc>
                  <a:txBody>
                    <a:bodyPr/>
                    <a:lstStyle/>
                    <a:p>
                      <a:pPr algn="ctr"/>
                      <a:r>
                        <a:rPr lang="es-VE" sz="1100" dirty="0" smtClean="0"/>
                        <a:t>Plan</a:t>
                      </a:r>
                      <a:r>
                        <a:rPr lang="es-VE" sz="1100" baseline="0" dirty="0" smtClean="0"/>
                        <a:t> de Respuesta al Riesgo</a:t>
                      </a:r>
                      <a:endParaRPr lang="es-VE" sz="1100" dirty="0"/>
                    </a:p>
                  </a:txBody>
                  <a:tcPr marL="68580" marR="68580" marT="34290" marB="34290"/>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s-VE" sz="1100" dirty="0" smtClean="0"/>
                        <a:t>Responsable</a:t>
                      </a:r>
                      <a:r>
                        <a:rPr lang="es-VE" sz="1100" baseline="0" dirty="0" smtClean="0"/>
                        <a:t> del Plan de Respuesta</a:t>
                      </a:r>
                      <a:endParaRPr lang="es-VE" sz="1100" dirty="0" smtClean="0"/>
                    </a:p>
                    <a:p>
                      <a:pPr algn="ctr"/>
                      <a:endParaRPr lang="es-VE" sz="1100" dirty="0"/>
                    </a:p>
                  </a:txBody>
                  <a:tcPr marL="68580" marR="68580" marT="34290" marB="34290"/>
                </a:tc>
                <a:tc>
                  <a:txBody>
                    <a:bodyPr/>
                    <a:lstStyle/>
                    <a:p>
                      <a:pPr algn="ctr"/>
                      <a:r>
                        <a:rPr lang="es-VE" sz="1100" dirty="0" smtClean="0"/>
                        <a:t>Estado</a:t>
                      </a:r>
                      <a:endParaRPr lang="es-VE" sz="1100" dirty="0"/>
                    </a:p>
                  </a:txBody>
                  <a:tcPr marL="68580" marR="68580" marT="34290" marB="34290"/>
                </a:tc>
                <a:extLst>
                  <a:ext uri="{0D108BD9-81ED-4DB2-BD59-A6C34878D82A}">
                    <a16:rowId xmlns:a16="http://schemas.microsoft.com/office/drawing/2014/main" val="10000"/>
                  </a:ext>
                </a:extLst>
              </a:tr>
              <a:tr h="267893">
                <a:tc>
                  <a:txBody>
                    <a:bodyPr/>
                    <a:lstStyle/>
                    <a:p>
                      <a:pPr algn="l"/>
                      <a:r>
                        <a:rPr lang="es-VE" sz="1100" dirty="0" smtClean="0">
                          <a:solidFill>
                            <a:srgbClr val="00B050"/>
                          </a:solidFill>
                        </a:rPr>
                        <a:t>Asignación y Organización del Equipo</a:t>
                      </a:r>
                      <a:endParaRPr lang="es-VE" sz="1100" dirty="0">
                        <a:solidFill>
                          <a:srgbClr val="00B050"/>
                        </a:solidFill>
                      </a:endParaRPr>
                    </a:p>
                  </a:txBody>
                  <a:tcPr marL="68580" marR="68580" marT="34290" marB="34290"/>
                </a:tc>
                <a:tc>
                  <a:txBody>
                    <a:bodyPr/>
                    <a:lstStyle/>
                    <a:p>
                      <a:pPr algn="l"/>
                      <a:r>
                        <a:rPr lang="es-VE" sz="1100" kern="1200" baseline="0" dirty="0" smtClean="0">
                          <a:solidFill>
                            <a:srgbClr val="00B050"/>
                          </a:solidFill>
                          <a:latin typeface="+mn-lt"/>
                          <a:ea typeface="+mn-ea"/>
                          <a:cs typeface="+mn-cs"/>
                        </a:rPr>
                        <a:t>Tiempo, Costo, Alcance, Calidad</a:t>
                      </a:r>
                      <a:endParaRPr lang="es-VE" sz="1100" kern="1200" dirty="0" smtClean="0">
                        <a:solidFill>
                          <a:srgbClr val="00B050"/>
                        </a:solidFill>
                        <a:latin typeface="+mn-lt"/>
                        <a:ea typeface="+mn-ea"/>
                        <a:cs typeface="+mn-cs"/>
                      </a:endParaRPr>
                    </a:p>
                  </a:txBody>
                  <a:tcPr marL="68580" marR="68580" marT="34290" marB="34290"/>
                </a:tc>
                <a:tc>
                  <a:txBody>
                    <a:bodyPr/>
                    <a:lstStyle/>
                    <a:p>
                      <a:pPr algn="ctr"/>
                      <a:r>
                        <a:rPr lang="es-VE" sz="1100" kern="1200" dirty="0" smtClean="0">
                          <a:solidFill>
                            <a:srgbClr val="00B050"/>
                          </a:solidFill>
                          <a:latin typeface="+mn-lt"/>
                          <a:ea typeface="+mn-ea"/>
                          <a:cs typeface="+mn-cs"/>
                        </a:rPr>
                        <a:t>Motivación y Capacitación del equipo.</a:t>
                      </a:r>
                    </a:p>
                  </a:txBody>
                  <a:tcPr marL="68580" marR="68580" marT="34290" marB="34290"/>
                </a:tc>
                <a:tc>
                  <a:txBody>
                    <a:bodyPr/>
                    <a:lstStyle/>
                    <a:p>
                      <a:pPr algn="ctr"/>
                      <a:r>
                        <a:rPr lang="es-VE" sz="1100" kern="1200" dirty="0" smtClean="0">
                          <a:solidFill>
                            <a:srgbClr val="00B050"/>
                          </a:solidFill>
                          <a:latin typeface="+mn-lt"/>
                          <a:ea typeface="+mn-ea"/>
                          <a:cs typeface="+mn-cs"/>
                        </a:rPr>
                        <a:t>PM</a:t>
                      </a:r>
                    </a:p>
                  </a:txBody>
                  <a:tcPr marL="68580" marR="68580" marT="34290" marB="34290"/>
                </a:tc>
                <a:tc>
                  <a:txBody>
                    <a:bodyPr/>
                    <a:lstStyle/>
                    <a:p>
                      <a:pPr algn="ctr"/>
                      <a:endParaRPr lang="es-VE" sz="1100" kern="1200" dirty="0" smtClean="0">
                        <a:solidFill>
                          <a:srgbClr val="00B050"/>
                        </a:solidFill>
                        <a:latin typeface="+mn-lt"/>
                        <a:ea typeface="+mn-ea"/>
                        <a:cs typeface="+mn-cs"/>
                      </a:endParaRPr>
                    </a:p>
                  </a:txBody>
                  <a:tcPr marL="68580" marR="68580" marT="34290" marB="34290"/>
                </a:tc>
                <a:extLst>
                  <a:ext uri="{0D108BD9-81ED-4DB2-BD59-A6C34878D82A}">
                    <a16:rowId xmlns:a16="http://schemas.microsoft.com/office/drawing/2014/main" val="10001"/>
                  </a:ext>
                </a:extLst>
              </a:tr>
              <a:tr h="388620">
                <a:tc>
                  <a:txBody>
                    <a:bodyPr/>
                    <a:lstStyle/>
                    <a:p>
                      <a:pPr algn="l"/>
                      <a:r>
                        <a:rPr lang="es-VE" sz="1100" dirty="0" smtClean="0">
                          <a:solidFill>
                            <a:srgbClr val="00B050"/>
                          </a:solidFill>
                        </a:rPr>
                        <a:t>Planificacion</a:t>
                      </a:r>
                      <a:r>
                        <a:rPr lang="es-VE" sz="1100" baseline="0" dirty="0" smtClean="0">
                          <a:solidFill>
                            <a:srgbClr val="00B050"/>
                          </a:solidFill>
                        </a:rPr>
                        <a:t> Temporal</a:t>
                      </a:r>
                      <a:endParaRPr lang="es-VE" sz="1100" dirty="0">
                        <a:solidFill>
                          <a:srgbClr val="00B050"/>
                        </a:solidFill>
                      </a:endParaRPr>
                    </a:p>
                  </a:txBody>
                  <a:tcPr marL="68580" marR="68580" marT="34290" marB="34290"/>
                </a:tc>
                <a:tc>
                  <a:txBody>
                    <a:bodyPr/>
                    <a:lstStyle/>
                    <a:p>
                      <a:pPr algn="l"/>
                      <a:r>
                        <a:rPr lang="es-VE" sz="1100" kern="1200" dirty="0" smtClean="0">
                          <a:solidFill>
                            <a:srgbClr val="00B050"/>
                          </a:solidFill>
                          <a:latin typeface="+mn-lt"/>
                          <a:ea typeface="+mn-ea"/>
                          <a:cs typeface="+mn-cs"/>
                        </a:rPr>
                        <a:t>Tiempo, Costo</a:t>
                      </a:r>
                    </a:p>
                  </a:txBody>
                  <a:tcPr marL="68580" marR="68580" marT="34290" marB="34290"/>
                </a:tc>
                <a:tc>
                  <a:txBody>
                    <a:bodyPr/>
                    <a:lstStyle/>
                    <a:p>
                      <a:pPr algn="ctr"/>
                      <a:r>
                        <a:rPr lang="es-VE" sz="1100" kern="1200" dirty="0" smtClean="0">
                          <a:solidFill>
                            <a:srgbClr val="00B050"/>
                          </a:solidFill>
                          <a:latin typeface="+mn-lt"/>
                          <a:ea typeface="+mn-ea"/>
                          <a:cs typeface="+mn-cs"/>
                        </a:rPr>
                        <a:t>Constantes revisiones y reportes deavance.</a:t>
                      </a:r>
                    </a:p>
                  </a:txBody>
                  <a:tcPr marL="68580" marR="68580" marT="34290" marB="34290"/>
                </a:tc>
                <a:tc>
                  <a:txBody>
                    <a:bodyPr/>
                    <a:lstStyle/>
                    <a:p>
                      <a:pPr algn="ctr"/>
                      <a:r>
                        <a:rPr lang="es-VE" sz="1100" kern="1200" dirty="0" smtClean="0">
                          <a:solidFill>
                            <a:srgbClr val="00B050"/>
                          </a:solidFill>
                          <a:latin typeface="+mn-lt"/>
                          <a:ea typeface="+mn-ea"/>
                          <a:cs typeface="+mn-cs"/>
                        </a:rPr>
                        <a:t>E1,E2,E3,E4</a:t>
                      </a:r>
                    </a:p>
                    <a:p>
                      <a:pPr algn="ctr"/>
                      <a:endParaRPr lang="es-VE" sz="1100" kern="1200" dirty="0" smtClean="0">
                        <a:solidFill>
                          <a:srgbClr val="00B050"/>
                        </a:solidFill>
                        <a:latin typeface="+mn-lt"/>
                        <a:ea typeface="+mn-ea"/>
                        <a:cs typeface="+mn-cs"/>
                      </a:endParaRPr>
                    </a:p>
                  </a:txBody>
                  <a:tcPr marL="68580" marR="68580" marT="34290" marB="34290"/>
                </a:tc>
                <a:tc>
                  <a:txBody>
                    <a:bodyPr/>
                    <a:lstStyle/>
                    <a:p>
                      <a:pPr algn="ctr"/>
                      <a:endParaRPr lang="es-VE" sz="1100" kern="1200" dirty="0" smtClean="0">
                        <a:solidFill>
                          <a:srgbClr val="00B050"/>
                        </a:solidFill>
                        <a:latin typeface="+mn-lt"/>
                        <a:ea typeface="+mn-ea"/>
                        <a:cs typeface="+mn-cs"/>
                      </a:endParaRPr>
                    </a:p>
                  </a:txBody>
                  <a:tcPr marL="68580" marR="68580" marT="34290" marB="34290"/>
                </a:tc>
                <a:extLst>
                  <a:ext uri="{0D108BD9-81ED-4DB2-BD59-A6C34878D82A}">
                    <a16:rowId xmlns:a16="http://schemas.microsoft.com/office/drawing/2014/main" val="10002"/>
                  </a:ext>
                </a:extLst>
              </a:tr>
              <a:tr h="388620">
                <a:tc>
                  <a:txBody>
                    <a:bodyPr/>
                    <a:lstStyle/>
                    <a:p>
                      <a:pPr algn="l"/>
                      <a:r>
                        <a:rPr lang="es-VE" sz="1100" dirty="0" smtClean="0">
                          <a:solidFill>
                            <a:srgbClr val="00B050"/>
                          </a:solidFill>
                        </a:rPr>
                        <a:t>Requisitos del Cliente</a:t>
                      </a:r>
                      <a:endParaRPr lang="es-VE" sz="1100" dirty="0">
                        <a:solidFill>
                          <a:srgbClr val="00B050"/>
                        </a:solidFill>
                      </a:endParaRPr>
                    </a:p>
                  </a:txBody>
                  <a:tcPr marL="68580" marR="68580" marT="34290" marB="34290"/>
                </a:tc>
                <a:tc>
                  <a:txBody>
                    <a:bodyPr/>
                    <a:lstStyle/>
                    <a:p>
                      <a:pPr algn="l"/>
                      <a:r>
                        <a:rPr lang="es-VE" sz="1100" kern="1200" dirty="0" smtClean="0">
                          <a:solidFill>
                            <a:srgbClr val="00B050"/>
                          </a:solidFill>
                          <a:latin typeface="+mn-lt"/>
                          <a:ea typeface="+mn-ea"/>
                          <a:cs typeface="+mn-cs"/>
                        </a:rPr>
                        <a:t>Tiempo,</a:t>
                      </a:r>
                      <a:r>
                        <a:rPr lang="es-VE" sz="1100" kern="1200" baseline="0" dirty="0" smtClean="0">
                          <a:solidFill>
                            <a:srgbClr val="00B050"/>
                          </a:solidFill>
                          <a:latin typeface="+mn-lt"/>
                          <a:ea typeface="+mn-ea"/>
                          <a:cs typeface="+mn-cs"/>
                        </a:rPr>
                        <a:t> Costo</a:t>
                      </a:r>
                      <a:endParaRPr lang="es-VE" sz="1100" kern="1200" dirty="0" smtClean="0">
                        <a:solidFill>
                          <a:srgbClr val="00B050"/>
                        </a:solidFill>
                        <a:latin typeface="+mn-lt"/>
                        <a:ea typeface="+mn-ea"/>
                        <a:cs typeface="+mn-cs"/>
                      </a:endParaRPr>
                    </a:p>
                  </a:txBody>
                  <a:tcPr marL="68580" marR="68580" marT="34290" marB="34290"/>
                </a:tc>
                <a:tc>
                  <a:txBody>
                    <a:bodyPr/>
                    <a:lstStyle/>
                    <a:p>
                      <a:pPr algn="ctr"/>
                      <a:r>
                        <a:rPr lang="es-VE" sz="1100" kern="1200" dirty="0" smtClean="0">
                          <a:solidFill>
                            <a:srgbClr val="00B050"/>
                          </a:solidFill>
                          <a:latin typeface="+mn-lt"/>
                          <a:ea typeface="+mn-ea"/>
                          <a:cs typeface="+mn-cs"/>
                        </a:rPr>
                        <a:t>Generar una buena comunicación conel cliente.</a:t>
                      </a:r>
                    </a:p>
                  </a:txBody>
                  <a:tcPr marL="68580" marR="68580" marT="34290" marB="34290"/>
                </a:tc>
                <a:tc>
                  <a:txBody>
                    <a:bodyPr/>
                    <a:lstStyle/>
                    <a:p>
                      <a:pPr algn="ctr"/>
                      <a:r>
                        <a:rPr lang="es-VE" sz="1100" kern="1200" dirty="0" smtClean="0">
                          <a:solidFill>
                            <a:srgbClr val="00B050"/>
                          </a:solidFill>
                          <a:latin typeface="+mn-lt"/>
                          <a:ea typeface="+mn-ea"/>
                          <a:cs typeface="+mn-cs"/>
                        </a:rPr>
                        <a:t>E1,E2,E3,E4</a:t>
                      </a:r>
                    </a:p>
                    <a:p>
                      <a:pPr algn="ctr"/>
                      <a:endParaRPr lang="es-VE" sz="1100" kern="1200" dirty="0" smtClean="0">
                        <a:solidFill>
                          <a:srgbClr val="00B050"/>
                        </a:solidFill>
                        <a:latin typeface="+mn-lt"/>
                        <a:ea typeface="+mn-ea"/>
                        <a:cs typeface="+mn-cs"/>
                      </a:endParaRPr>
                    </a:p>
                  </a:txBody>
                  <a:tcPr marL="68580" marR="68580" marT="34290" marB="34290"/>
                </a:tc>
                <a:tc>
                  <a:txBody>
                    <a:bodyPr/>
                    <a:lstStyle/>
                    <a:p>
                      <a:pPr algn="ctr"/>
                      <a:endParaRPr lang="es-VE" sz="1100" kern="1200" dirty="0" smtClean="0">
                        <a:solidFill>
                          <a:srgbClr val="00B050"/>
                        </a:solidFill>
                        <a:latin typeface="+mn-lt"/>
                        <a:ea typeface="+mn-ea"/>
                        <a:cs typeface="+mn-cs"/>
                      </a:endParaRPr>
                    </a:p>
                  </a:txBody>
                  <a:tcPr marL="68580" marR="68580" marT="34290" marB="34290"/>
                </a:tc>
                <a:extLst>
                  <a:ext uri="{0D108BD9-81ED-4DB2-BD59-A6C34878D82A}">
                    <a16:rowId xmlns:a16="http://schemas.microsoft.com/office/drawing/2014/main" val="10003"/>
                  </a:ext>
                </a:extLst>
              </a:tr>
              <a:tr h="388620">
                <a:tc>
                  <a:txBody>
                    <a:bodyPr/>
                    <a:lstStyle/>
                    <a:p>
                      <a:pPr algn="l"/>
                      <a:r>
                        <a:rPr lang="es-VE" sz="1100" dirty="0" smtClean="0">
                          <a:solidFill>
                            <a:srgbClr val="00B050"/>
                          </a:solidFill>
                        </a:rPr>
                        <a:t>Diseño</a:t>
                      </a:r>
                      <a:endParaRPr lang="es-VE" sz="1100" dirty="0">
                        <a:solidFill>
                          <a:srgbClr val="00B050"/>
                        </a:solidFill>
                      </a:endParaRPr>
                    </a:p>
                  </a:txBody>
                  <a:tcPr marL="68580" marR="68580" marT="34290" marB="34290"/>
                </a:tc>
                <a:tc>
                  <a:txBody>
                    <a:bodyPr/>
                    <a:lstStyle/>
                    <a:p>
                      <a:pPr algn="l"/>
                      <a:r>
                        <a:rPr lang="es-VE" sz="1100" kern="1200" dirty="0" smtClean="0">
                          <a:solidFill>
                            <a:srgbClr val="00B050"/>
                          </a:solidFill>
                          <a:latin typeface="+mn-lt"/>
                          <a:ea typeface="+mn-ea"/>
                          <a:cs typeface="+mn-cs"/>
                        </a:rPr>
                        <a:t>Tiempo,</a:t>
                      </a:r>
                      <a:r>
                        <a:rPr lang="es-VE" sz="1100" kern="1200" baseline="0" dirty="0" smtClean="0">
                          <a:solidFill>
                            <a:srgbClr val="00B050"/>
                          </a:solidFill>
                          <a:latin typeface="+mn-lt"/>
                          <a:ea typeface="+mn-ea"/>
                          <a:cs typeface="+mn-cs"/>
                        </a:rPr>
                        <a:t>Calidad, Costo</a:t>
                      </a:r>
                      <a:endParaRPr lang="es-VE" sz="1100" kern="1200" dirty="0" smtClean="0">
                        <a:solidFill>
                          <a:srgbClr val="00B050"/>
                        </a:solidFill>
                        <a:latin typeface="+mn-lt"/>
                        <a:ea typeface="+mn-ea"/>
                        <a:cs typeface="+mn-cs"/>
                      </a:endParaRPr>
                    </a:p>
                  </a:txBody>
                  <a:tcPr marL="68580" marR="68580" marT="34290" marB="34290"/>
                </a:tc>
                <a:tc>
                  <a:txBody>
                    <a:bodyPr/>
                    <a:lstStyle/>
                    <a:p>
                      <a:pPr algn="ctr"/>
                      <a:r>
                        <a:rPr lang="es-VE" sz="1100" kern="1200" dirty="0" smtClean="0">
                          <a:solidFill>
                            <a:srgbClr val="00B050"/>
                          </a:solidFill>
                          <a:latin typeface="+mn-lt"/>
                          <a:ea typeface="+mn-ea"/>
                          <a:cs typeface="+mn-cs"/>
                        </a:rPr>
                        <a:t>Crear un diseño adecuado que cumplacon las necesidades requeridas.</a:t>
                      </a:r>
                    </a:p>
                  </a:txBody>
                  <a:tcPr marL="68580" marR="68580" marT="34290" marB="34290"/>
                </a:tc>
                <a:tc>
                  <a:txBody>
                    <a:bodyPr/>
                    <a:lstStyle/>
                    <a:p>
                      <a:pPr algn="ctr"/>
                      <a:r>
                        <a:rPr lang="es-VE" sz="1100" kern="1200" dirty="0" smtClean="0">
                          <a:solidFill>
                            <a:srgbClr val="00B050"/>
                          </a:solidFill>
                          <a:latin typeface="+mn-lt"/>
                          <a:ea typeface="+mn-ea"/>
                          <a:cs typeface="+mn-cs"/>
                        </a:rPr>
                        <a:t>E1,E2,E3,E4</a:t>
                      </a:r>
                    </a:p>
                  </a:txBody>
                  <a:tcPr marL="68580" marR="68580" marT="34290" marB="34290"/>
                </a:tc>
                <a:tc>
                  <a:txBody>
                    <a:bodyPr/>
                    <a:lstStyle/>
                    <a:p>
                      <a:pPr algn="ctr"/>
                      <a:endParaRPr lang="es-VE" sz="1100" kern="1200" dirty="0" smtClean="0">
                        <a:solidFill>
                          <a:srgbClr val="00B050"/>
                        </a:solidFill>
                        <a:latin typeface="+mn-lt"/>
                        <a:ea typeface="+mn-ea"/>
                        <a:cs typeface="+mn-cs"/>
                      </a:endParaRPr>
                    </a:p>
                  </a:txBody>
                  <a:tcPr marL="68580" marR="68580" marT="34290" marB="34290"/>
                </a:tc>
                <a:extLst>
                  <a:ext uri="{0D108BD9-81ED-4DB2-BD59-A6C34878D82A}">
                    <a16:rowId xmlns:a16="http://schemas.microsoft.com/office/drawing/2014/main" val="10004"/>
                  </a:ext>
                </a:extLst>
              </a:tr>
              <a:tr h="388620">
                <a:tc>
                  <a:txBody>
                    <a:bodyPr/>
                    <a:lstStyle/>
                    <a:p>
                      <a:pPr algn="l"/>
                      <a:r>
                        <a:rPr lang="es-VE" sz="1100" dirty="0" smtClean="0">
                          <a:solidFill>
                            <a:srgbClr val="00B050"/>
                          </a:solidFill>
                        </a:rPr>
                        <a:t>Implementación</a:t>
                      </a:r>
                      <a:endParaRPr lang="es-VE" sz="1100" dirty="0">
                        <a:solidFill>
                          <a:srgbClr val="00B050"/>
                        </a:solidFill>
                      </a:endParaRPr>
                    </a:p>
                  </a:txBody>
                  <a:tcPr marL="68580" marR="68580" marT="34290" marB="34290"/>
                </a:tc>
                <a:tc>
                  <a:txBody>
                    <a:bodyPr/>
                    <a:lstStyle/>
                    <a:p>
                      <a:pPr algn="l"/>
                      <a:r>
                        <a:rPr lang="es-VE" sz="1100" kern="1200" dirty="0" smtClean="0">
                          <a:solidFill>
                            <a:srgbClr val="00B050"/>
                          </a:solidFill>
                          <a:latin typeface="+mn-lt"/>
                          <a:ea typeface="+mn-ea"/>
                          <a:cs typeface="+mn-cs"/>
                        </a:rPr>
                        <a:t>Tiempo,Costo,Alcance</a:t>
                      </a:r>
                    </a:p>
                  </a:txBody>
                  <a:tcPr marL="68580" marR="68580" marT="34290" marB="34290"/>
                </a:tc>
                <a:tc>
                  <a:txBody>
                    <a:bodyPr/>
                    <a:lstStyle/>
                    <a:p>
                      <a:pPr algn="ctr"/>
                      <a:r>
                        <a:rPr lang="es-VE" sz="1100" kern="1200" dirty="0" smtClean="0">
                          <a:solidFill>
                            <a:srgbClr val="00B050"/>
                          </a:solidFill>
                          <a:latin typeface="+mn-lt"/>
                          <a:ea typeface="+mn-ea"/>
                          <a:cs typeface="+mn-cs"/>
                        </a:rPr>
                        <a:t>Capacitar al usuario de la base dedatos.</a:t>
                      </a:r>
                    </a:p>
                  </a:txBody>
                  <a:tcPr marL="68580" marR="68580" marT="34290" marB="34290"/>
                </a:tc>
                <a:tc>
                  <a:txBody>
                    <a:bodyPr/>
                    <a:lstStyle/>
                    <a:p>
                      <a:pPr algn="ctr"/>
                      <a:r>
                        <a:rPr lang="es-VE" sz="1100" kern="1200" dirty="0" smtClean="0">
                          <a:solidFill>
                            <a:srgbClr val="00B050"/>
                          </a:solidFill>
                          <a:latin typeface="+mn-lt"/>
                          <a:ea typeface="+mn-ea"/>
                          <a:cs typeface="+mn-cs"/>
                        </a:rPr>
                        <a:t>E1,E2,E3,E4</a:t>
                      </a:r>
                    </a:p>
                    <a:p>
                      <a:pPr algn="ctr"/>
                      <a:endParaRPr lang="es-VE" sz="1100" kern="1200" dirty="0" smtClean="0">
                        <a:solidFill>
                          <a:srgbClr val="00B050"/>
                        </a:solidFill>
                        <a:latin typeface="+mn-lt"/>
                        <a:ea typeface="+mn-ea"/>
                        <a:cs typeface="+mn-cs"/>
                      </a:endParaRPr>
                    </a:p>
                  </a:txBody>
                  <a:tcPr marL="68580" marR="68580" marT="34290" marB="34290"/>
                </a:tc>
                <a:tc>
                  <a:txBody>
                    <a:bodyPr/>
                    <a:lstStyle/>
                    <a:p>
                      <a:pPr algn="ctr"/>
                      <a:endParaRPr lang="es-VE" sz="1100" kern="1200" dirty="0" smtClean="0">
                        <a:solidFill>
                          <a:srgbClr val="00B050"/>
                        </a:solidFill>
                        <a:latin typeface="+mn-lt"/>
                        <a:ea typeface="+mn-ea"/>
                        <a:cs typeface="+mn-cs"/>
                      </a:endParaRPr>
                    </a:p>
                  </a:txBody>
                  <a:tcPr marL="68580" marR="68580" marT="34290" marB="34290"/>
                </a:tc>
                <a:extLst>
                  <a:ext uri="{0D108BD9-81ED-4DB2-BD59-A6C34878D82A}">
                    <a16:rowId xmlns:a16="http://schemas.microsoft.com/office/drawing/2014/main" val="10005"/>
                  </a:ext>
                </a:extLst>
              </a:tr>
              <a:tr h="388620">
                <a:tc>
                  <a:txBody>
                    <a:bodyPr/>
                    <a:lstStyle/>
                    <a:p>
                      <a:pPr algn="l"/>
                      <a:r>
                        <a:rPr lang="es-VE" sz="1100" dirty="0" smtClean="0">
                          <a:solidFill>
                            <a:srgbClr val="00B050"/>
                          </a:solidFill>
                        </a:rPr>
                        <a:t>Verificacion</a:t>
                      </a:r>
                      <a:endParaRPr lang="es-VE" sz="1100" dirty="0">
                        <a:solidFill>
                          <a:srgbClr val="00B050"/>
                        </a:solidFill>
                      </a:endParaRPr>
                    </a:p>
                  </a:txBody>
                  <a:tcPr marL="68580" marR="68580" marT="34290" marB="34290"/>
                </a:tc>
                <a:tc>
                  <a:txBody>
                    <a:bodyPr/>
                    <a:lstStyle/>
                    <a:p>
                      <a:pPr algn="l"/>
                      <a:r>
                        <a:rPr lang="es-VE" sz="1100" kern="1200" dirty="0" smtClean="0">
                          <a:solidFill>
                            <a:srgbClr val="00B050"/>
                          </a:solidFill>
                          <a:latin typeface="+mn-lt"/>
                          <a:ea typeface="+mn-ea"/>
                          <a:cs typeface="+mn-cs"/>
                        </a:rPr>
                        <a:t>Tiempo,Costo,Calidad</a:t>
                      </a:r>
                    </a:p>
                  </a:txBody>
                  <a:tcPr marL="68580" marR="68580" marT="34290" marB="34290"/>
                </a:tc>
                <a:tc>
                  <a:txBody>
                    <a:bodyPr/>
                    <a:lstStyle/>
                    <a:p>
                      <a:pPr algn="ctr"/>
                      <a:r>
                        <a:rPr lang="es-VE" sz="1100" kern="1200" dirty="0" smtClean="0">
                          <a:solidFill>
                            <a:srgbClr val="00B050"/>
                          </a:solidFill>
                          <a:latin typeface="+mn-lt"/>
                          <a:ea typeface="+mn-ea"/>
                          <a:cs typeface="+mn-cs"/>
                        </a:rPr>
                        <a:t>Realizar pruebas de funcionamientopara generar validaciones.</a:t>
                      </a:r>
                    </a:p>
                  </a:txBody>
                  <a:tcPr marL="68580" marR="68580" marT="34290" marB="34290"/>
                </a:tc>
                <a:tc>
                  <a:txBody>
                    <a:bodyPr/>
                    <a:lstStyle/>
                    <a:p>
                      <a:pPr algn="ctr"/>
                      <a:r>
                        <a:rPr lang="es-VE" sz="1100" kern="1200" dirty="0" smtClean="0">
                          <a:solidFill>
                            <a:srgbClr val="00B050"/>
                          </a:solidFill>
                          <a:latin typeface="+mn-lt"/>
                          <a:ea typeface="+mn-ea"/>
                          <a:cs typeface="+mn-cs"/>
                        </a:rPr>
                        <a:t>E1,E2,E3,E4</a:t>
                      </a:r>
                    </a:p>
                    <a:p>
                      <a:pPr algn="ctr"/>
                      <a:endParaRPr lang="es-VE" sz="1100" kern="1200" dirty="0" smtClean="0">
                        <a:solidFill>
                          <a:srgbClr val="00B050"/>
                        </a:solidFill>
                        <a:latin typeface="+mn-lt"/>
                        <a:ea typeface="+mn-ea"/>
                        <a:cs typeface="+mn-cs"/>
                      </a:endParaRPr>
                    </a:p>
                  </a:txBody>
                  <a:tcPr marL="68580" marR="68580" marT="34290" marB="34290"/>
                </a:tc>
                <a:tc>
                  <a:txBody>
                    <a:bodyPr/>
                    <a:lstStyle/>
                    <a:p>
                      <a:pPr algn="ctr"/>
                      <a:endParaRPr lang="es-VE" sz="1100" kern="1200" dirty="0" smtClean="0">
                        <a:solidFill>
                          <a:srgbClr val="00B050"/>
                        </a:solidFill>
                        <a:latin typeface="+mn-lt"/>
                        <a:ea typeface="+mn-ea"/>
                        <a:cs typeface="+mn-cs"/>
                      </a:endParaRPr>
                    </a:p>
                  </a:txBody>
                  <a:tcPr marL="68580" marR="68580" marT="34290" marB="34290"/>
                </a:tc>
                <a:extLst>
                  <a:ext uri="{0D108BD9-81ED-4DB2-BD59-A6C34878D82A}">
                    <a16:rowId xmlns:a16="http://schemas.microsoft.com/office/drawing/2014/main" val="10006"/>
                  </a:ext>
                </a:extLst>
              </a:tr>
              <a:tr h="388620">
                <a:tc>
                  <a:txBody>
                    <a:bodyPr/>
                    <a:lstStyle/>
                    <a:p>
                      <a:pPr algn="l"/>
                      <a:r>
                        <a:rPr lang="es-VE" sz="1100" dirty="0" smtClean="0">
                          <a:solidFill>
                            <a:srgbClr val="00B050"/>
                          </a:solidFill>
                        </a:rPr>
                        <a:t>Mantenimiento</a:t>
                      </a:r>
                      <a:endParaRPr lang="es-VE" sz="1100" dirty="0">
                        <a:solidFill>
                          <a:srgbClr val="00B050"/>
                        </a:solidFill>
                      </a:endParaRPr>
                    </a:p>
                  </a:txBody>
                  <a:tcPr marL="68580" marR="68580" marT="34290" marB="34290"/>
                </a:tc>
                <a:tc>
                  <a:txBody>
                    <a:bodyPr/>
                    <a:lstStyle/>
                    <a:p>
                      <a:pPr algn="l"/>
                      <a:r>
                        <a:rPr lang="es-VE" sz="1100" kern="1200" dirty="0" smtClean="0">
                          <a:solidFill>
                            <a:srgbClr val="00B050"/>
                          </a:solidFill>
                          <a:latin typeface="+mn-lt"/>
                          <a:ea typeface="+mn-ea"/>
                          <a:cs typeface="+mn-cs"/>
                        </a:rPr>
                        <a:t>Tiempo,Costo</a:t>
                      </a:r>
                    </a:p>
                  </a:txBody>
                  <a:tcPr marL="68580" marR="68580" marT="34290" marB="34290"/>
                </a:tc>
                <a:tc>
                  <a:txBody>
                    <a:bodyPr/>
                    <a:lstStyle/>
                    <a:p>
                      <a:pPr algn="ctr"/>
                      <a:r>
                        <a:rPr lang="es-VE" sz="1100" kern="1200" dirty="0" smtClean="0">
                          <a:solidFill>
                            <a:srgbClr val="00B050"/>
                          </a:solidFill>
                          <a:latin typeface="+mn-lt"/>
                          <a:ea typeface="+mn-ea"/>
                          <a:cs typeface="+mn-cs"/>
                        </a:rPr>
                        <a:t>Fijar fecha para dar mantenimientocada cierto tiempo.</a:t>
                      </a:r>
                    </a:p>
                  </a:txBody>
                  <a:tcPr marL="68580" marR="68580" marT="34290" marB="34290"/>
                </a:tc>
                <a:tc>
                  <a:txBody>
                    <a:bodyPr/>
                    <a:lstStyle/>
                    <a:p>
                      <a:pPr algn="ctr"/>
                      <a:r>
                        <a:rPr lang="es-VE" sz="1100" kern="1200" dirty="0" smtClean="0">
                          <a:solidFill>
                            <a:srgbClr val="00B050"/>
                          </a:solidFill>
                          <a:latin typeface="+mn-lt"/>
                          <a:ea typeface="+mn-ea"/>
                          <a:cs typeface="+mn-cs"/>
                        </a:rPr>
                        <a:t>E1,E2,E3,E4</a:t>
                      </a:r>
                    </a:p>
                    <a:p>
                      <a:pPr algn="ctr"/>
                      <a:endParaRPr lang="es-VE" sz="1100" kern="1200" dirty="0" smtClean="0">
                        <a:solidFill>
                          <a:srgbClr val="00B050"/>
                        </a:solidFill>
                        <a:latin typeface="+mn-lt"/>
                        <a:ea typeface="+mn-ea"/>
                        <a:cs typeface="+mn-cs"/>
                      </a:endParaRPr>
                    </a:p>
                  </a:txBody>
                  <a:tcPr marL="68580" marR="68580" marT="34290" marB="34290"/>
                </a:tc>
                <a:tc>
                  <a:txBody>
                    <a:bodyPr/>
                    <a:lstStyle/>
                    <a:p>
                      <a:pPr algn="ctr"/>
                      <a:endParaRPr lang="es-VE" sz="1100" kern="1200" dirty="0" smtClean="0">
                        <a:solidFill>
                          <a:srgbClr val="00B050"/>
                        </a:solidFill>
                        <a:latin typeface="+mn-lt"/>
                        <a:ea typeface="+mn-ea"/>
                        <a:cs typeface="+mn-cs"/>
                      </a:endParaRPr>
                    </a:p>
                  </a:txBody>
                  <a:tcPr marL="68580" marR="68580" marT="34290" marB="34290"/>
                </a:tc>
                <a:extLst>
                  <a:ext uri="{0D108BD9-81ED-4DB2-BD59-A6C34878D82A}">
                    <a16:rowId xmlns:a16="http://schemas.microsoft.com/office/drawing/2014/main" val="10007"/>
                  </a:ext>
                </a:extLst>
              </a:tr>
            </a:tbl>
          </a:graphicData>
        </a:graphic>
      </p:graphicFrame>
      <p:sp>
        <p:nvSpPr>
          <p:cNvPr id="7" name="Elipse 6"/>
          <p:cNvSpPr/>
          <p:nvPr/>
        </p:nvSpPr>
        <p:spPr>
          <a:xfrm>
            <a:off x="8476532" y="2680658"/>
            <a:ext cx="228600" cy="228600"/>
          </a:xfrm>
          <a:prstGeom prst="ellipse">
            <a:avLst/>
          </a:prstGeom>
          <a:solidFill>
            <a:srgbClr val="92D05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sz="1350"/>
          </a:p>
        </p:txBody>
      </p:sp>
      <p:sp>
        <p:nvSpPr>
          <p:cNvPr id="8" name="Elipse 7"/>
          <p:cNvSpPr/>
          <p:nvPr/>
        </p:nvSpPr>
        <p:spPr>
          <a:xfrm>
            <a:off x="8475137" y="3048000"/>
            <a:ext cx="228600" cy="228600"/>
          </a:xfrm>
          <a:prstGeom prst="ellipse">
            <a:avLst/>
          </a:prstGeom>
          <a:solidFill>
            <a:srgbClr val="92D05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sz="1350"/>
          </a:p>
        </p:txBody>
      </p:sp>
      <p:sp>
        <p:nvSpPr>
          <p:cNvPr id="9" name="Elipse 8"/>
          <p:cNvSpPr/>
          <p:nvPr/>
        </p:nvSpPr>
        <p:spPr>
          <a:xfrm>
            <a:off x="8475137" y="3402044"/>
            <a:ext cx="228600" cy="228600"/>
          </a:xfrm>
          <a:prstGeom prst="ellipse">
            <a:avLst/>
          </a:prstGeom>
          <a:solidFill>
            <a:srgbClr val="92D05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sz="1350"/>
          </a:p>
        </p:txBody>
      </p:sp>
      <p:sp>
        <p:nvSpPr>
          <p:cNvPr id="10" name="Elipse 9"/>
          <p:cNvSpPr/>
          <p:nvPr/>
        </p:nvSpPr>
        <p:spPr>
          <a:xfrm>
            <a:off x="8475137" y="3782685"/>
            <a:ext cx="228600" cy="228600"/>
          </a:xfrm>
          <a:prstGeom prst="ellipse">
            <a:avLst/>
          </a:prstGeom>
          <a:solidFill>
            <a:srgbClr val="92D05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sz="1350"/>
          </a:p>
        </p:txBody>
      </p:sp>
      <p:sp>
        <p:nvSpPr>
          <p:cNvPr id="11" name="Elipse 10"/>
          <p:cNvSpPr/>
          <p:nvPr/>
        </p:nvSpPr>
        <p:spPr>
          <a:xfrm>
            <a:off x="8475137" y="4267200"/>
            <a:ext cx="228600" cy="228600"/>
          </a:xfrm>
          <a:prstGeom prst="ellipse">
            <a:avLst/>
          </a:prstGeom>
          <a:solidFill>
            <a:srgbClr val="92D05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sz="1350"/>
          </a:p>
        </p:txBody>
      </p:sp>
      <p:sp>
        <p:nvSpPr>
          <p:cNvPr id="12" name="Elipse 11"/>
          <p:cNvSpPr/>
          <p:nvPr/>
        </p:nvSpPr>
        <p:spPr>
          <a:xfrm>
            <a:off x="8475137" y="4648200"/>
            <a:ext cx="228600" cy="228600"/>
          </a:xfrm>
          <a:prstGeom prst="ellipse">
            <a:avLst/>
          </a:prstGeom>
          <a:solidFill>
            <a:srgbClr val="92D05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sz="1350"/>
          </a:p>
        </p:txBody>
      </p:sp>
      <p:sp>
        <p:nvSpPr>
          <p:cNvPr id="13" name="Elipse 12"/>
          <p:cNvSpPr/>
          <p:nvPr/>
        </p:nvSpPr>
        <p:spPr>
          <a:xfrm>
            <a:off x="8488392" y="5029200"/>
            <a:ext cx="228600" cy="228600"/>
          </a:xfrm>
          <a:prstGeom prst="ellipse">
            <a:avLst/>
          </a:prstGeom>
          <a:solidFill>
            <a:srgbClr val="92D05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sz="1350"/>
          </a:p>
        </p:txBody>
      </p:sp>
    </p:spTree>
    <p:extLst>
      <p:ext uri="{BB962C8B-B14F-4D97-AF65-F5344CB8AC3E}">
        <p14:creationId xmlns:p14="http://schemas.microsoft.com/office/powerpoint/2010/main" val="42116301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pPr algn="ctr"/>
            <a:r>
              <a:rPr lang="es-MX" dirty="0" smtClean="0">
                <a:solidFill>
                  <a:schemeClr val="tx2">
                    <a:lumMod val="75000"/>
                  </a:schemeClr>
                </a:solidFill>
              </a:rPr>
              <a:t>Justificación y Cambios</a:t>
            </a:r>
            <a:endParaRPr lang="es-MX" dirty="0">
              <a:solidFill>
                <a:schemeClr val="tx2">
                  <a:lumMod val="75000"/>
                </a:schemeClr>
              </a:solidFill>
            </a:endParaRPr>
          </a:p>
        </p:txBody>
      </p:sp>
      <p:graphicFrame>
        <p:nvGraphicFramePr>
          <p:cNvPr id="5" name="Tabla 4"/>
          <p:cNvGraphicFramePr>
            <a:graphicFrameLocks noGrp="1"/>
          </p:cNvGraphicFramePr>
          <p:nvPr>
            <p:extLst>
              <p:ext uri="{D42A27DB-BD31-4B8C-83A1-F6EECF244321}">
                <p14:modId xmlns:p14="http://schemas.microsoft.com/office/powerpoint/2010/main" val="1778257752"/>
              </p:ext>
            </p:extLst>
          </p:nvPr>
        </p:nvGraphicFramePr>
        <p:xfrm>
          <a:off x="457200" y="1417637"/>
          <a:ext cx="8077200" cy="4383869"/>
        </p:xfrm>
        <a:graphic>
          <a:graphicData uri="http://schemas.openxmlformats.org/drawingml/2006/table">
            <a:tbl>
              <a:tblPr firstRow="1" bandRow="1">
                <a:tableStyleId>{5C22544A-7EE6-4342-B048-85BDC9FD1C3A}</a:tableStyleId>
              </a:tblPr>
              <a:tblGrid>
                <a:gridCol w="1862718">
                  <a:extLst>
                    <a:ext uri="{9D8B030D-6E8A-4147-A177-3AD203B41FA5}">
                      <a16:colId xmlns:a16="http://schemas.microsoft.com/office/drawing/2014/main" val="20000"/>
                    </a:ext>
                  </a:extLst>
                </a:gridCol>
                <a:gridCol w="1140317">
                  <a:extLst>
                    <a:ext uri="{9D8B030D-6E8A-4147-A177-3AD203B41FA5}">
                      <a16:colId xmlns:a16="http://schemas.microsoft.com/office/drawing/2014/main" val="20001"/>
                    </a:ext>
                  </a:extLst>
                </a:gridCol>
                <a:gridCol w="2043653">
                  <a:extLst>
                    <a:ext uri="{9D8B030D-6E8A-4147-A177-3AD203B41FA5}">
                      <a16:colId xmlns:a16="http://schemas.microsoft.com/office/drawing/2014/main" val="20002"/>
                    </a:ext>
                  </a:extLst>
                </a:gridCol>
                <a:gridCol w="816890">
                  <a:extLst>
                    <a:ext uri="{9D8B030D-6E8A-4147-A177-3AD203B41FA5}">
                      <a16:colId xmlns:a16="http://schemas.microsoft.com/office/drawing/2014/main" val="20003"/>
                    </a:ext>
                  </a:extLst>
                </a:gridCol>
                <a:gridCol w="1295844">
                  <a:extLst>
                    <a:ext uri="{9D8B030D-6E8A-4147-A177-3AD203B41FA5}">
                      <a16:colId xmlns:a16="http://schemas.microsoft.com/office/drawing/2014/main" val="20004"/>
                    </a:ext>
                  </a:extLst>
                </a:gridCol>
                <a:gridCol w="917778">
                  <a:extLst>
                    <a:ext uri="{9D8B030D-6E8A-4147-A177-3AD203B41FA5}">
                      <a16:colId xmlns:a16="http://schemas.microsoft.com/office/drawing/2014/main" val="20005"/>
                    </a:ext>
                  </a:extLst>
                </a:gridCol>
              </a:tblGrid>
              <a:tr h="710704">
                <a:tc>
                  <a:txBody>
                    <a:bodyPr/>
                    <a:lstStyle/>
                    <a:p>
                      <a:pPr algn="ctr"/>
                      <a:r>
                        <a:rPr lang="es-VE" sz="1100" dirty="0" smtClean="0"/>
                        <a:t>Número</a:t>
                      </a:r>
                      <a:r>
                        <a:rPr lang="es-VE" sz="1100" baseline="0" dirty="0" smtClean="0"/>
                        <a:t> de Solicitud de Cambio</a:t>
                      </a:r>
                      <a:endParaRPr lang="es-VE" sz="1100" dirty="0"/>
                    </a:p>
                  </a:txBody>
                  <a:tcPr marL="68580" marR="68580" marT="34290" marB="34290"/>
                </a:tc>
                <a:tc>
                  <a:txBody>
                    <a:bodyPr/>
                    <a:lstStyle/>
                    <a:p>
                      <a:pPr algn="ctr"/>
                      <a:r>
                        <a:rPr lang="es-VE" sz="1100" dirty="0" smtClean="0"/>
                        <a:t>Fecha</a:t>
                      </a:r>
                      <a:endParaRPr lang="es-VE" sz="1100" dirty="0"/>
                    </a:p>
                  </a:txBody>
                  <a:tcPr marL="68580" marR="68580" marT="34290" marB="34290"/>
                </a:tc>
                <a:tc>
                  <a:txBody>
                    <a:bodyPr/>
                    <a:lstStyle/>
                    <a:p>
                      <a:pPr algn="ctr"/>
                      <a:r>
                        <a:rPr lang="es-VE" sz="1100" dirty="0" smtClean="0"/>
                        <a:t>Descripción del Cambio</a:t>
                      </a:r>
                      <a:endParaRPr lang="es-VE" sz="1100" dirty="0"/>
                    </a:p>
                  </a:txBody>
                  <a:tcPr marL="68580" marR="68580" marT="34290" marB="34290"/>
                </a:tc>
                <a:tc>
                  <a:txBody>
                    <a:bodyPr/>
                    <a:lstStyle/>
                    <a:p>
                      <a:pPr algn="ctr"/>
                      <a:r>
                        <a:rPr lang="es-VE" sz="1100" dirty="0" smtClean="0"/>
                        <a:t>Impacto del Cambio</a:t>
                      </a:r>
                      <a:endParaRPr lang="es-VE" sz="1100" dirty="0"/>
                    </a:p>
                  </a:txBody>
                  <a:tcPr marL="68580" marR="68580" marT="34290" marB="34290"/>
                </a:tc>
                <a:tc>
                  <a:txBody>
                    <a:bodyPr/>
                    <a:lstStyle/>
                    <a:p>
                      <a:pPr algn="ctr"/>
                      <a:r>
                        <a:rPr lang="es-VE" sz="1100" dirty="0" smtClean="0"/>
                        <a:t>Aprobador</a:t>
                      </a:r>
                      <a:endParaRPr lang="es-VE" sz="1100" dirty="0"/>
                    </a:p>
                  </a:txBody>
                  <a:tcPr marL="68580" marR="68580" marT="34290" marB="34290"/>
                </a:tc>
                <a:tc>
                  <a:txBody>
                    <a:bodyPr/>
                    <a:lstStyle/>
                    <a:p>
                      <a:pPr algn="ctr"/>
                      <a:r>
                        <a:rPr lang="es-VE" sz="1100" dirty="0" smtClean="0"/>
                        <a:t>Estado</a:t>
                      </a:r>
                      <a:endParaRPr lang="es-VE" sz="1100" dirty="0"/>
                    </a:p>
                  </a:txBody>
                  <a:tcPr marL="68580" marR="68580" marT="34290" marB="34290"/>
                </a:tc>
                <a:extLst>
                  <a:ext uri="{0D108BD9-81ED-4DB2-BD59-A6C34878D82A}">
                    <a16:rowId xmlns:a16="http://schemas.microsoft.com/office/drawing/2014/main" val="10000"/>
                  </a:ext>
                </a:extLst>
              </a:tr>
              <a:tr h="710704">
                <a:tc>
                  <a:txBody>
                    <a:bodyPr/>
                    <a:lstStyle/>
                    <a:p>
                      <a:pPr algn="l"/>
                      <a:r>
                        <a:rPr lang="es-VE" sz="1100" dirty="0" smtClean="0">
                          <a:solidFill>
                            <a:srgbClr val="00B050"/>
                          </a:solidFill>
                        </a:rPr>
                        <a:t>C01</a:t>
                      </a:r>
                      <a:endParaRPr lang="es-VE" sz="1100" dirty="0">
                        <a:solidFill>
                          <a:srgbClr val="00B050"/>
                        </a:solidFill>
                      </a:endParaRPr>
                    </a:p>
                  </a:txBody>
                  <a:tcPr marL="68580" marR="68580" marT="34290" marB="34290"/>
                </a:tc>
                <a:tc>
                  <a:txBody>
                    <a:bodyPr/>
                    <a:lstStyle/>
                    <a:p>
                      <a:pPr algn="l"/>
                      <a:r>
                        <a:rPr lang="es-VE" sz="1100" kern="1200" baseline="0" dirty="0" smtClean="0">
                          <a:solidFill>
                            <a:srgbClr val="00B050"/>
                          </a:solidFill>
                          <a:latin typeface="+mn-lt"/>
                          <a:ea typeface="+mn-ea"/>
                          <a:cs typeface="+mn-cs"/>
                        </a:rPr>
                        <a:t>12/08/2017</a:t>
                      </a:r>
                    </a:p>
                  </a:txBody>
                  <a:tcPr marL="68580" marR="68580" marT="34290" marB="34290"/>
                </a:tc>
                <a:tc>
                  <a:txBody>
                    <a:bodyPr/>
                    <a:lstStyle/>
                    <a:p>
                      <a:pPr algn="l"/>
                      <a:r>
                        <a:rPr lang="es-VE" sz="1100" kern="1200" baseline="0" dirty="0" smtClean="0">
                          <a:solidFill>
                            <a:srgbClr val="00B050"/>
                          </a:solidFill>
                          <a:latin typeface="+mn-lt"/>
                          <a:ea typeface="+mn-ea"/>
                          <a:cs typeface="+mn-cs"/>
                        </a:rPr>
                        <a:t>Requerimientos de Storage se mueve a Subproyecto </a:t>
                      </a:r>
                    </a:p>
                  </a:txBody>
                  <a:tcPr marL="68580" marR="68580" marT="34290" marB="34290"/>
                </a:tc>
                <a:tc>
                  <a:txBody>
                    <a:bodyPr/>
                    <a:lstStyle/>
                    <a:p>
                      <a:pPr algn="ctr"/>
                      <a:r>
                        <a:rPr lang="es-VE" sz="1100" kern="1200" dirty="0" smtClean="0">
                          <a:solidFill>
                            <a:srgbClr val="00B050"/>
                          </a:solidFill>
                          <a:latin typeface="+mn-lt"/>
                          <a:ea typeface="+mn-ea"/>
                          <a:cs typeface="+mn-cs"/>
                        </a:rPr>
                        <a:t>NI</a:t>
                      </a:r>
                    </a:p>
                  </a:txBody>
                  <a:tcPr marL="68580" marR="68580" marT="34290" marB="34290"/>
                </a:tc>
                <a:tc>
                  <a:txBody>
                    <a:bodyPr/>
                    <a:lstStyle/>
                    <a:p>
                      <a:pPr algn="ctr"/>
                      <a:r>
                        <a:rPr lang="es-VE" sz="1100" kern="1200" dirty="0" smtClean="0">
                          <a:solidFill>
                            <a:srgbClr val="00B050"/>
                          </a:solidFill>
                          <a:latin typeface="+mn-lt"/>
                          <a:ea typeface="+mn-ea"/>
                          <a:cs typeface="+mn-cs"/>
                        </a:rPr>
                        <a:t>PM</a:t>
                      </a:r>
                    </a:p>
                  </a:txBody>
                  <a:tcPr marL="68580" marR="68580" marT="34290" marB="34290"/>
                </a:tc>
                <a:tc>
                  <a:txBody>
                    <a:bodyPr/>
                    <a:lstStyle/>
                    <a:p>
                      <a:pPr algn="ctr"/>
                      <a:endParaRPr lang="es-VE" sz="1100" kern="1200" dirty="0" smtClean="0">
                        <a:solidFill>
                          <a:srgbClr val="00B050"/>
                        </a:solidFill>
                        <a:latin typeface="+mn-lt"/>
                        <a:ea typeface="+mn-ea"/>
                        <a:cs typeface="+mn-cs"/>
                      </a:endParaRPr>
                    </a:p>
                  </a:txBody>
                  <a:tcPr marL="68580" marR="68580" marT="34290" marB="34290"/>
                </a:tc>
                <a:extLst>
                  <a:ext uri="{0D108BD9-81ED-4DB2-BD59-A6C34878D82A}">
                    <a16:rowId xmlns:a16="http://schemas.microsoft.com/office/drawing/2014/main" val="10001"/>
                  </a:ext>
                </a:extLst>
              </a:tr>
              <a:tr h="919177">
                <a:tc>
                  <a:txBody>
                    <a:bodyPr/>
                    <a:lstStyle/>
                    <a:p>
                      <a:pPr algn="l"/>
                      <a:r>
                        <a:rPr lang="es-VE" sz="1100" dirty="0" smtClean="0">
                          <a:solidFill>
                            <a:srgbClr val="00B050"/>
                          </a:solidFill>
                        </a:rPr>
                        <a:t>C02</a:t>
                      </a:r>
                      <a:endParaRPr lang="es-VE" sz="1100" dirty="0">
                        <a:solidFill>
                          <a:srgbClr val="00B050"/>
                        </a:solidFill>
                      </a:endParaRPr>
                    </a:p>
                  </a:txBody>
                  <a:tcPr marL="68580" marR="68580"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VE" sz="1100" kern="1200" baseline="0" dirty="0" smtClean="0">
                          <a:solidFill>
                            <a:srgbClr val="00B050"/>
                          </a:solidFill>
                          <a:latin typeface="+mn-lt"/>
                          <a:ea typeface="+mn-ea"/>
                          <a:cs typeface="+mn-cs"/>
                        </a:rPr>
                        <a:t>12/08/2017</a:t>
                      </a:r>
                    </a:p>
                  </a:txBody>
                  <a:tcPr marL="68580" marR="68580"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VE" sz="1100" kern="1200" dirty="0" smtClean="0">
                          <a:solidFill>
                            <a:srgbClr val="00B050"/>
                          </a:solidFill>
                          <a:latin typeface="+mn-lt"/>
                          <a:ea typeface="+mn-ea"/>
                          <a:cs typeface="+mn-cs"/>
                        </a:rPr>
                        <a:t>Requerimiento</a:t>
                      </a:r>
                      <a:r>
                        <a:rPr lang="es-VE" sz="1100" kern="1200" baseline="0" dirty="0" smtClean="0">
                          <a:solidFill>
                            <a:srgbClr val="00B050"/>
                          </a:solidFill>
                          <a:latin typeface="+mn-lt"/>
                          <a:ea typeface="+mn-ea"/>
                          <a:cs typeface="+mn-cs"/>
                        </a:rPr>
                        <a:t> de Licencias se mueve a Subproyecto </a:t>
                      </a:r>
                    </a:p>
                    <a:p>
                      <a:pPr algn="l"/>
                      <a:endParaRPr lang="es-VE" sz="1100" kern="1200" dirty="0" smtClean="0">
                        <a:solidFill>
                          <a:srgbClr val="00B050"/>
                        </a:solidFill>
                        <a:latin typeface="+mn-lt"/>
                        <a:ea typeface="+mn-ea"/>
                        <a:cs typeface="+mn-cs"/>
                      </a:endParaRPr>
                    </a:p>
                  </a:txBody>
                  <a:tcPr marL="68580" marR="68580" marT="34290" marB="34290"/>
                </a:tc>
                <a:tc>
                  <a:txBody>
                    <a:bodyPr/>
                    <a:lstStyle/>
                    <a:p>
                      <a:pPr algn="ctr"/>
                      <a:r>
                        <a:rPr lang="es-VE" sz="1100" kern="1200" dirty="0" smtClean="0">
                          <a:solidFill>
                            <a:srgbClr val="00B050"/>
                          </a:solidFill>
                          <a:latin typeface="+mn-lt"/>
                          <a:ea typeface="+mn-ea"/>
                          <a:cs typeface="+mn-cs"/>
                        </a:rPr>
                        <a:t>NI</a:t>
                      </a:r>
                    </a:p>
                  </a:txBody>
                  <a:tcPr marL="68580" marR="68580" marT="34290" marB="34290"/>
                </a:tc>
                <a:tc>
                  <a:txBody>
                    <a:bodyPr/>
                    <a:lstStyle/>
                    <a:p>
                      <a:pPr algn="ctr"/>
                      <a:r>
                        <a:rPr lang="es-VE" sz="1100" kern="1200" dirty="0" smtClean="0">
                          <a:solidFill>
                            <a:srgbClr val="00B050"/>
                          </a:solidFill>
                          <a:latin typeface="+mn-lt"/>
                          <a:ea typeface="+mn-ea"/>
                          <a:cs typeface="+mn-cs"/>
                        </a:rPr>
                        <a:t>PM</a:t>
                      </a:r>
                    </a:p>
                  </a:txBody>
                  <a:tcPr marL="68580" marR="68580" marT="34290" marB="34290"/>
                </a:tc>
                <a:tc>
                  <a:txBody>
                    <a:bodyPr/>
                    <a:lstStyle/>
                    <a:p>
                      <a:pPr algn="ctr"/>
                      <a:endParaRPr lang="es-VE" sz="1100" kern="1200" dirty="0" smtClean="0">
                        <a:solidFill>
                          <a:srgbClr val="00B050"/>
                        </a:solidFill>
                        <a:latin typeface="+mn-lt"/>
                        <a:ea typeface="+mn-ea"/>
                        <a:cs typeface="+mn-cs"/>
                      </a:endParaRPr>
                    </a:p>
                  </a:txBody>
                  <a:tcPr marL="68580" marR="68580" marT="34290" marB="34290"/>
                </a:tc>
                <a:extLst>
                  <a:ext uri="{0D108BD9-81ED-4DB2-BD59-A6C34878D82A}">
                    <a16:rowId xmlns:a16="http://schemas.microsoft.com/office/drawing/2014/main" val="10002"/>
                  </a:ext>
                </a:extLst>
              </a:tr>
              <a:tr h="710704">
                <a:tc>
                  <a:txBody>
                    <a:bodyPr/>
                    <a:lstStyle/>
                    <a:p>
                      <a:pPr algn="l"/>
                      <a:r>
                        <a:rPr lang="es-VE" sz="1100" dirty="0" smtClean="0">
                          <a:solidFill>
                            <a:srgbClr val="00B050"/>
                          </a:solidFill>
                        </a:rPr>
                        <a:t>C03</a:t>
                      </a:r>
                      <a:endParaRPr lang="es-VE" sz="1100" dirty="0">
                        <a:solidFill>
                          <a:srgbClr val="00B050"/>
                        </a:solidFill>
                      </a:endParaRPr>
                    </a:p>
                  </a:txBody>
                  <a:tcPr marL="68580" marR="68580"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VE" sz="1100" kern="1200" baseline="0" dirty="0" smtClean="0">
                          <a:solidFill>
                            <a:srgbClr val="00B050"/>
                          </a:solidFill>
                          <a:latin typeface="+mn-lt"/>
                          <a:ea typeface="+mn-ea"/>
                          <a:cs typeface="+mn-cs"/>
                        </a:rPr>
                        <a:t>12/08/2017</a:t>
                      </a:r>
                    </a:p>
                    <a:p>
                      <a:pPr algn="l"/>
                      <a:endParaRPr lang="es-VE" sz="1100" kern="1200" dirty="0" smtClean="0">
                        <a:solidFill>
                          <a:srgbClr val="00B050"/>
                        </a:solidFill>
                        <a:latin typeface="+mn-lt"/>
                        <a:ea typeface="+mn-ea"/>
                        <a:cs typeface="+mn-cs"/>
                      </a:endParaRPr>
                    </a:p>
                  </a:txBody>
                  <a:tcPr marL="68580" marR="68580" marT="34290" marB="34290"/>
                </a:tc>
                <a:tc>
                  <a:txBody>
                    <a:bodyPr/>
                    <a:lstStyle/>
                    <a:p>
                      <a:pPr algn="l"/>
                      <a:r>
                        <a:rPr lang="es-VE" sz="1100" kern="1200" dirty="0" smtClean="0">
                          <a:solidFill>
                            <a:srgbClr val="00B050"/>
                          </a:solidFill>
                          <a:latin typeface="+mn-lt"/>
                          <a:ea typeface="+mn-ea"/>
                          <a:cs typeface="+mn-cs"/>
                        </a:rPr>
                        <a:t>Requerimientos</a:t>
                      </a:r>
                      <a:r>
                        <a:rPr lang="es-VE" sz="1100" kern="1200" baseline="0" dirty="0" smtClean="0">
                          <a:solidFill>
                            <a:srgbClr val="00B050"/>
                          </a:solidFill>
                          <a:latin typeface="+mn-lt"/>
                          <a:ea typeface="+mn-ea"/>
                          <a:cs typeface="+mn-cs"/>
                        </a:rPr>
                        <a:t> de Plataforma y/o Servidos, se mueve a subproyecto</a:t>
                      </a:r>
                      <a:endParaRPr lang="es-VE" sz="1100" kern="1200" dirty="0" smtClean="0">
                        <a:solidFill>
                          <a:srgbClr val="00B050"/>
                        </a:solidFill>
                        <a:latin typeface="+mn-lt"/>
                        <a:ea typeface="+mn-ea"/>
                        <a:cs typeface="+mn-cs"/>
                      </a:endParaRPr>
                    </a:p>
                  </a:txBody>
                  <a:tcPr marL="68580" marR="68580" marT="34290" marB="34290"/>
                </a:tc>
                <a:tc>
                  <a:txBody>
                    <a:bodyPr/>
                    <a:lstStyle/>
                    <a:p>
                      <a:pPr algn="ctr"/>
                      <a:r>
                        <a:rPr lang="es-VE" sz="1100" kern="1200" dirty="0" smtClean="0">
                          <a:solidFill>
                            <a:srgbClr val="00B050"/>
                          </a:solidFill>
                          <a:latin typeface="+mn-lt"/>
                          <a:ea typeface="+mn-ea"/>
                          <a:cs typeface="+mn-cs"/>
                        </a:rPr>
                        <a:t>NI</a:t>
                      </a:r>
                    </a:p>
                  </a:txBody>
                  <a:tcPr marL="68580" marR="68580" marT="34290" marB="34290"/>
                </a:tc>
                <a:tc>
                  <a:txBody>
                    <a:bodyPr/>
                    <a:lstStyle/>
                    <a:p>
                      <a:pPr algn="ctr"/>
                      <a:r>
                        <a:rPr lang="es-VE" sz="1100" kern="1200" dirty="0" smtClean="0">
                          <a:solidFill>
                            <a:srgbClr val="00B050"/>
                          </a:solidFill>
                          <a:latin typeface="+mn-lt"/>
                          <a:ea typeface="+mn-ea"/>
                          <a:cs typeface="+mn-cs"/>
                        </a:rPr>
                        <a:t>PM</a:t>
                      </a:r>
                    </a:p>
                  </a:txBody>
                  <a:tcPr marL="68580" marR="68580" marT="34290" marB="34290"/>
                </a:tc>
                <a:tc>
                  <a:txBody>
                    <a:bodyPr/>
                    <a:lstStyle/>
                    <a:p>
                      <a:pPr algn="ctr"/>
                      <a:endParaRPr lang="es-VE" sz="1100" kern="1200" dirty="0" smtClean="0">
                        <a:solidFill>
                          <a:srgbClr val="00B050"/>
                        </a:solidFill>
                        <a:latin typeface="+mn-lt"/>
                        <a:ea typeface="+mn-ea"/>
                        <a:cs typeface="+mn-cs"/>
                      </a:endParaRPr>
                    </a:p>
                  </a:txBody>
                  <a:tcPr marL="68580" marR="68580" marT="34290" marB="34290"/>
                </a:tc>
                <a:extLst>
                  <a:ext uri="{0D108BD9-81ED-4DB2-BD59-A6C34878D82A}">
                    <a16:rowId xmlns:a16="http://schemas.microsoft.com/office/drawing/2014/main" val="10003"/>
                  </a:ext>
                </a:extLst>
              </a:tr>
              <a:tr h="333145">
                <a:tc>
                  <a:txBody>
                    <a:bodyPr/>
                    <a:lstStyle/>
                    <a:p>
                      <a:pPr algn="l"/>
                      <a:endParaRPr lang="es-VE" sz="1100" dirty="0">
                        <a:solidFill>
                          <a:srgbClr val="00B050"/>
                        </a:solidFill>
                      </a:endParaRPr>
                    </a:p>
                  </a:txBody>
                  <a:tcPr marL="68580" marR="68580" marT="34290" marB="34290"/>
                </a:tc>
                <a:tc>
                  <a:txBody>
                    <a:bodyPr/>
                    <a:lstStyle/>
                    <a:p>
                      <a:pPr algn="l"/>
                      <a:endParaRPr lang="es-VE" sz="1100" kern="1200" dirty="0" smtClean="0">
                        <a:solidFill>
                          <a:srgbClr val="00B050"/>
                        </a:solidFill>
                        <a:latin typeface="+mn-lt"/>
                        <a:ea typeface="+mn-ea"/>
                        <a:cs typeface="+mn-cs"/>
                      </a:endParaRPr>
                    </a:p>
                  </a:txBody>
                  <a:tcPr marL="68580" marR="68580" marT="34290" marB="34290"/>
                </a:tc>
                <a:tc>
                  <a:txBody>
                    <a:bodyPr/>
                    <a:lstStyle/>
                    <a:p>
                      <a:pPr algn="l"/>
                      <a:endParaRPr lang="es-VE" sz="1100" kern="1200" dirty="0" smtClean="0">
                        <a:solidFill>
                          <a:srgbClr val="00B050"/>
                        </a:solidFill>
                        <a:latin typeface="+mn-lt"/>
                        <a:ea typeface="+mn-ea"/>
                        <a:cs typeface="+mn-cs"/>
                      </a:endParaRPr>
                    </a:p>
                  </a:txBody>
                  <a:tcPr marL="68580" marR="68580" marT="34290" marB="34290"/>
                </a:tc>
                <a:tc>
                  <a:txBody>
                    <a:bodyPr/>
                    <a:lstStyle/>
                    <a:p>
                      <a:pPr algn="ctr"/>
                      <a:endParaRPr lang="es-VE" sz="1100" kern="1200" dirty="0" smtClean="0">
                        <a:solidFill>
                          <a:srgbClr val="00B050"/>
                        </a:solidFill>
                        <a:latin typeface="+mn-lt"/>
                        <a:ea typeface="+mn-ea"/>
                        <a:cs typeface="+mn-cs"/>
                      </a:endParaRPr>
                    </a:p>
                  </a:txBody>
                  <a:tcPr marL="68580" marR="68580" marT="34290" marB="34290"/>
                </a:tc>
                <a:tc>
                  <a:txBody>
                    <a:bodyPr/>
                    <a:lstStyle/>
                    <a:p>
                      <a:pPr algn="ctr"/>
                      <a:endParaRPr lang="es-VE" sz="1100" kern="1200" dirty="0" smtClean="0">
                        <a:solidFill>
                          <a:srgbClr val="00B050"/>
                        </a:solidFill>
                        <a:latin typeface="+mn-lt"/>
                        <a:ea typeface="+mn-ea"/>
                        <a:cs typeface="+mn-cs"/>
                      </a:endParaRPr>
                    </a:p>
                  </a:txBody>
                  <a:tcPr marL="68580" marR="68580" marT="34290" marB="34290"/>
                </a:tc>
                <a:tc>
                  <a:txBody>
                    <a:bodyPr/>
                    <a:lstStyle/>
                    <a:p>
                      <a:pPr algn="ctr"/>
                      <a:endParaRPr lang="es-VE" sz="1100" kern="1200" dirty="0" smtClean="0">
                        <a:solidFill>
                          <a:srgbClr val="00B050"/>
                        </a:solidFill>
                        <a:latin typeface="+mn-lt"/>
                        <a:ea typeface="+mn-ea"/>
                        <a:cs typeface="+mn-cs"/>
                      </a:endParaRPr>
                    </a:p>
                  </a:txBody>
                  <a:tcPr marL="68580" marR="68580" marT="34290" marB="34290"/>
                </a:tc>
                <a:extLst>
                  <a:ext uri="{0D108BD9-81ED-4DB2-BD59-A6C34878D82A}">
                    <a16:rowId xmlns:a16="http://schemas.microsoft.com/office/drawing/2014/main" val="10004"/>
                  </a:ext>
                </a:extLst>
              </a:tr>
              <a:tr h="333145">
                <a:tc>
                  <a:txBody>
                    <a:bodyPr/>
                    <a:lstStyle/>
                    <a:p>
                      <a:pPr algn="l"/>
                      <a:endParaRPr lang="es-VE" sz="1100" dirty="0">
                        <a:solidFill>
                          <a:srgbClr val="00B050"/>
                        </a:solidFill>
                      </a:endParaRPr>
                    </a:p>
                  </a:txBody>
                  <a:tcPr marL="68580" marR="68580" marT="34290" marB="34290"/>
                </a:tc>
                <a:tc>
                  <a:txBody>
                    <a:bodyPr/>
                    <a:lstStyle/>
                    <a:p>
                      <a:pPr algn="l"/>
                      <a:endParaRPr lang="es-VE" sz="1100" kern="1200" dirty="0" smtClean="0">
                        <a:solidFill>
                          <a:srgbClr val="00B050"/>
                        </a:solidFill>
                        <a:latin typeface="+mn-lt"/>
                        <a:ea typeface="+mn-ea"/>
                        <a:cs typeface="+mn-cs"/>
                      </a:endParaRPr>
                    </a:p>
                  </a:txBody>
                  <a:tcPr marL="68580" marR="68580" marT="34290" marB="34290"/>
                </a:tc>
                <a:tc>
                  <a:txBody>
                    <a:bodyPr/>
                    <a:lstStyle/>
                    <a:p>
                      <a:pPr algn="l"/>
                      <a:endParaRPr lang="es-VE" sz="1100" kern="1200" dirty="0" smtClean="0">
                        <a:solidFill>
                          <a:srgbClr val="00B050"/>
                        </a:solidFill>
                        <a:latin typeface="+mn-lt"/>
                        <a:ea typeface="+mn-ea"/>
                        <a:cs typeface="+mn-cs"/>
                      </a:endParaRPr>
                    </a:p>
                  </a:txBody>
                  <a:tcPr marL="68580" marR="68580" marT="34290" marB="34290"/>
                </a:tc>
                <a:tc>
                  <a:txBody>
                    <a:bodyPr/>
                    <a:lstStyle/>
                    <a:p>
                      <a:pPr algn="ctr"/>
                      <a:endParaRPr lang="es-VE" sz="1100" kern="1200" dirty="0" smtClean="0">
                        <a:solidFill>
                          <a:srgbClr val="00B050"/>
                        </a:solidFill>
                        <a:latin typeface="+mn-lt"/>
                        <a:ea typeface="+mn-ea"/>
                        <a:cs typeface="+mn-cs"/>
                      </a:endParaRPr>
                    </a:p>
                  </a:txBody>
                  <a:tcPr marL="68580" marR="68580" marT="34290" marB="34290"/>
                </a:tc>
                <a:tc>
                  <a:txBody>
                    <a:bodyPr/>
                    <a:lstStyle/>
                    <a:p>
                      <a:pPr algn="ctr"/>
                      <a:endParaRPr lang="es-VE" sz="1100" kern="1200" dirty="0" smtClean="0">
                        <a:solidFill>
                          <a:srgbClr val="00B050"/>
                        </a:solidFill>
                        <a:latin typeface="+mn-lt"/>
                        <a:ea typeface="+mn-ea"/>
                        <a:cs typeface="+mn-cs"/>
                      </a:endParaRPr>
                    </a:p>
                  </a:txBody>
                  <a:tcPr marL="68580" marR="68580" marT="34290" marB="34290"/>
                </a:tc>
                <a:tc>
                  <a:txBody>
                    <a:bodyPr/>
                    <a:lstStyle/>
                    <a:p>
                      <a:pPr algn="ctr"/>
                      <a:endParaRPr lang="es-VE" sz="1100" kern="1200" dirty="0" smtClean="0">
                        <a:solidFill>
                          <a:srgbClr val="00B050"/>
                        </a:solidFill>
                        <a:latin typeface="+mn-lt"/>
                        <a:ea typeface="+mn-ea"/>
                        <a:cs typeface="+mn-cs"/>
                      </a:endParaRPr>
                    </a:p>
                  </a:txBody>
                  <a:tcPr marL="68580" marR="68580" marT="34290" marB="34290"/>
                </a:tc>
                <a:extLst>
                  <a:ext uri="{0D108BD9-81ED-4DB2-BD59-A6C34878D82A}">
                    <a16:rowId xmlns:a16="http://schemas.microsoft.com/office/drawing/2014/main" val="10005"/>
                  </a:ext>
                </a:extLst>
              </a:tr>
              <a:tr h="333145">
                <a:tc>
                  <a:txBody>
                    <a:bodyPr/>
                    <a:lstStyle/>
                    <a:p>
                      <a:pPr algn="l"/>
                      <a:endParaRPr lang="es-VE" sz="1100" dirty="0">
                        <a:solidFill>
                          <a:srgbClr val="00B050"/>
                        </a:solidFill>
                      </a:endParaRPr>
                    </a:p>
                  </a:txBody>
                  <a:tcPr marL="68580" marR="68580" marT="34290" marB="34290"/>
                </a:tc>
                <a:tc>
                  <a:txBody>
                    <a:bodyPr/>
                    <a:lstStyle/>
                    <a:p>
                      <a:pPr algn="l"/>
                      <a:endParaRPr lang="es-VE" sz="1100" kern="1200" dirty="0" smtClean="0">
                        <a:solidFill>
                          <a:srgbClr val="00B050"/>
                        </a:solidFill>
                        <a:latin typeface="+mn-lt"/>
                        <a:ea typeface="+mn-ea"/>
                        <a:cs typeface="+mn-cs"/>
                      </a:endParaRPr>
                    </a:p>
                  </a:txBody>
                  <a:tcPr marL="68580" marR="68580" marT="34290" marB="34290"/>
                </a:tc>
                <a:tc>
                  <a:txBody>
                    <a:bodyPr/>
                    <a:lstStyle/>
                    <a:p>
                      <a:pPr algn="l"/>
                      <a:endParaRPr lang="es-VE" sz="1100" kern="1200" dirty="0" smtClean="0">
                        <a:solidFill>
                          <a:srgbClr val="00B050"/>
                        </a:solidFill>
                        <a:latin typeface="+mn-lt"/>
                        <a:ea typeface="+mn-ea"/>
                        <a:cs typeface="+mn-cs"/>
                      </a:endParaRPr>
                    </a:p>
                  </a:txBody>
                  <a:tcPr marL="68580" marR="68580" marT="34290" marB="34290"/>
                </a:tc>
                <a:tc>
                  <a:txBody>
                    <a:bodyPr/>
                    <a:lstStyle/>
                    <a:p>
                      <a:pPr algn="ctr"/>
                      <a:endParaRPr lang="es-VE" sz="1100" kern="1200" dirty="0" smtClean="0">
                        <a:solidFill>
                          <a:srgbClr val="00B050"/>
                        </a:solidFill>
                        <a:latin typeface="+mn-lt"/>
                        <a:ea typeface="+mn-ea"/>
                        <a:cs typeface="+mn-cs"/>
                      </a:endParaRPr>
                    </a:p>
                  </a:txBody>
                  <a:tcPr marL="68580" marR="68580" marT="34290" marB="34290"/>
                </a:tc>
                <a:tc>
                  <a:txBody>
                    <a:bodyPr/>
                    <a:lstStyle/>
                    <a:p>
                      <a:pPr algn="ctr"/>
                      <a:endParaRPr lang="es-VE" sz="1100" kern="1200" dirty="0" smtClean="0">
                        <a:solidFill>
                          <a:srgbClr val="00B050"/>
                        </a:solidFill>
                        <a:latin typeface="+mn-lt"/>
                        <a:ea typeface="+mn-ea"/>
                        <a:cs typeface="+mn-cs"/>
                      </a:endParaRPr>
                    </a:p>
                  </a:txBody>
                  <a:tcPr marL="68580" marR="68580" marT="34290" marB="34290"/>
                </a:tc>
                <a:tc>
                  <a:txBody>
                    <a:bodyPr/>
                    <a:lstStyle/>
                    <a:p>
                      <a:pPr algn="ctr"/>
                      <a:endParaRPr lang="es-VE" sz="1100" kern="1200" dirty="0" smtClean="0">
                        <a:solidFill>
                          <a:srgbClr val="00B050"/>
                        </a:solidFill>
                        <a:latin typeface="+mn-lt"/>
                        <a:ea typeface="+mn-ea"/>
                        <a:cs typeface="+mn-cs"/>
                      </a:endParaRPr>
                    </a:p>
                  </a:txBody>
                  <a:tcPr marL="68580" marR="68580" marT="34290" marB="34290"/>
                </a:tc>
                <a:extLst>
                  <a:ext uri="{0D108BD9-81ED-4DB2-BD59-A6C34878D82A}">
                    <a16:rowId xmlns:a16="http://schemas.microsoft.com/office/drawing/2014/main" val="10006"/>
                  </a:ext>
                </a:extLst>
              </a:tr>
              <a:tr h="333145">
                <a:tc>
                  <a:txBody>
                    <a:bodyPr/>
                    <a:lstStyle/>
                    <a:p>
                      <a:pPr algn="l"/>
                      <a:endParaRPr lang="es-VE" sz="1100" dirty="0">
                        <a:solidFill>
                          <a:srgbClr val="00B050"/>
                        </a:solidFill>
                      </a:endParaRPr>
                    </a:p>
                  </a:txBody>
                  <a:tcPr marL="68580" marR="68580" marT="34290" marB="34290"/>
                </a:tc>
                <a:tc>
                  <a:txBody>
                    <a:bodyPr/>
                    <a:lstStyle/>
                    <a:p>
                      <a:pPr algn="l"/>
                      <a:endParaRPr lang="es-VE" sz="1100" kern="1200" dirty="0" smtClean="0">
                        <a:solidFill>
                          <a:srgbClr val="00B050"/>
                        </a:solidFill>
                        <a:latin typeface="+mn-lt"/>
                        <a:ea typeface="+mn-ea"/>
                        <a:cs typeface="+mn-cs"/>
                      </a:endParaRPr>
                    </a:p>
                  </a:txBody>
                  <a:tcPr marL="68580" marR="68580" marT="34290" marB="34290"/>
                </a:tc>
                <a:tc>
                  <a:txBody>
                    <a:bodyPr/>
                    <a:lstStyle/>
                    <a:p>
                      <a:pPr algn="l"/>
                      <a:endParaRPr lang="es-VE" sz="1100" kern="1200" dirty="0" smtClean="0">
                        <a:solidFill>
                          <a:srgbClr val="00B050"/>
                        </a:solidFill>
                        <a:latin typeface="+mn-lt"/>
                        <a:ea typeface="+mn-ea"/>
                        <a:cs typeface="+mn-cs"/>
                      </a:endParaRPr>
                    </a:p>
                  </a:txBody>
                  <a:tcPr marL="68580" marR="68580" marT="34290" marB="34290"/>
                </a:tc>
                <a:tc>
                  <a:txBody>
                    <a:bodyPr/>
                    <a:lstStyle/>
                    <a:p>
                      <a:pPr algn="ctr"/>
                      <a:endParaRPr lang="es-VE" sz="1100" kern="1200" dirty="0" smtClean="0">
                        <a:solidFill>
                          <a:srgbClr val="00B050"/>
                        </a:solidFill>
                        <a:latin typeface="+mn-lt"/>
                        <a:ea typeface="+mn-ea"/>
                        <a:cs typeface="+mn-cs"/>
                      </a:endParaRPr>
                    </a:p>
                  </a:txBody>
                  <a:tcPr marL="68580" marR="68580" marT="34290" marB="34290"/>
                </a:tc>
                <a:tc>
                  <a:txBody>
                    <a:bodyPr/>
                    <a:lstStyle/>
                    <a:p>
                      <a:pPr algn="ctr"/>
                      <a:endParaRPr lang="es-VE" sz="1100" kern="1200" dirty="0" smtClean="0">
                        <a:solidFill>
                          <a:srgbClr val="00B050"/>
                        </a:solidFill>
                        <a:latin typeface="+mn-lt"/>
                        <a:ea typeface="+mn-ea"/>
                        <a:cs typeface="+mn-cs"/>
                      </a:endParaRPr>
                    </a:p>
                  </a:txBody>
                  <a:tcPr marL="68580" marR="68580" marT="34290" marB="34290"/>
                </a:tc>
                <a:tc>
                  <a:txBody>
                    <a:bodyPr/>
                    <a:lstStyle/>
                    <a:p>
                      <a:pPr algn="ctr"/>
                      <a:endParaRPr lang="es-VE" sz="1100" kern="1200" dirty="0" smtClean="0">
                        <a:solidFill>
                          <a:srgbClr val="00B050"/>
                        </a:solidFill>
                        <a:latin typeface="+mn-lt"/>
                        <a:ea typeface="+mn-ea"/>
                        <a:cs typeface="+mn-cs"/>
                      </a:endParaRPr>
                    </a:p>
                  </a:txBody>
                  <a:tcPr marL="68580" marR="68580" marT="34290" marB="34290"/>
                </a:tc>
                <a:extLst>
                  <a:ext uri="{0D108BD9-81ED-4DB2-BD59-A6C34878D82A}">
                    <a16:rowId xmlns:a16="http://schemas.microsoft.com/office/drawing/2014/main" val="10007"/>
                  </a:ext>
                </a:extLst>
              </a:tr>
            </a:tbl>
          </a:graphicData>
        </a:graphic>
      </p:graphicFrame>
      <p:sp>
        <p:nvSpPr>
          <p:cNvPr id="4" name="Elipse 3"/>
          <p:cNvSpPr/>
          <p:nvPr/>
        </p:nvSpPr>
        <p:spPr>
          <a:xfrm>
            <a:off x="7924800" y="2385219"/>
            <a:ext cx="228600" cy="228600"/>
          </a:xfrm>
          <a:prstGeom prst="ellipse">
            <a:avLst/>
          </a:prstGeom>
          <a:solidFill>
            <a:srgbClr val="92D05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sz="1350"/>
          </a:p>
        </p:txBody>
      </p:sp>
      <p:sp>
        <p:nvSpPr>
          <p:cNvPr id="6" name="Elipse 5"/>
          <p:cNvSpPr/>
          <p:nvPr/>
        </p:nvSpPr>
        <p:spPr>
          <a:xfrm>
            <a:off x="7924800" y="3173809"/>
            <a:ext cx="228600" cy="228600"/>
          </a:xfrm>
          <a:prstGeom prst="ellipse">
            <a:avLst/>
          </a:prstGeom>
          <a:solidFill>
            <a:srgbClr val="92D05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sz="1350"/>
          </a:p>
        </p:txBody>
      </p:sp>
      <p:sp>
        <p:nvSpPr>
          <p:cNvPr id="7" name="Elipse 6"/>
          <p:cNvSpPr/>
          <p:nvPr/>
        </p:nvSpPr>
        <p:spPr>
          <a:xfrm>
            <a:off x="7924800" y="3962400"/>
            <a:ext cx="228600" cy="228600"/>
          </a:xfrm>
          <a:prstGeom prst="ellipse">
            <a:avLst/>
          </a:prstGeom>
          <a:solidFill>
            <a:srgbClr val="92D05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sz="1350"/>
          </a:p>
        </p:txBody>
      </p:sp>
    </p:spTree>
    <p:extLst>
      <p:ext uri="{BB962C8B-B14F-4D97-AF65-F5344CB8AC3E}">
        <p14:creationId xmlns:p14="http://schemas.microsoft.com/office/powerpoint/2010/main" val="80273609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dirty="0" smtClean="0"/>
              <a:t>PROCESO	</a:t>
            </a:r>
            <a:endParaRPr lang="es-ES_tradnl" dirty="0"/>
          </a:p>
        </p:txBody>
      </p:sp>
      <p:sp>
        <p:nvSpPr>
          <p:cNvPr id="3" name="Marcador de contenido 2"/>
          <p:cNvSpPr>
            <a:spLocks noGrp="1"/>
          </p:cNvSpPr>
          <p:nvPr>
            <p:ph idx="1"/>
          </p:nvPr>
        </p:nvSpPr>
        <p:spPr>
          <a:xfrm>
            <a:off x="304800" y="1600200"/>
            <a:ext cx="8229600" cy="4525963"/>
          </a:xfrm>
        </p:spPr>
        <p:txBody>
          <a:bodyPr/>
          <a:lstStyle/>
          <a:p>
            <a:pPr marL="0" indent="0" algn="ctr">
              <a:buNone/>
            </a:pPr>
            <a:endParaRPr lang="es-ES_tradnl" sz="7200" smtClean="0"/>
          </a:p>
          <a:p>
            <a:pPr marL="0" indent="0" algn="ctr">
              <a:buNone/>
            </a:pPr>
            <a:r>
              <a:rPr lang="es-ES_tradnl" sz="7200" dirty="0" smtClean="0"/>
              <a:t>CIERRE</a:t>
            </a:r>
            <a:endParaRPr lang="es-ES_tradnl" sz="7200" dirty="0"/>
          </a:p>
        </p:txBody>
      </p:sp>
    </p:spTree>
    <p:extLst>
      <p:ext uri="{BB962C8B-B14F-4D97-AF65-F5344CB8AC3E}">
        <p14:creationId xmlns:p14="http://schemas.microsoft.com/office/powerpoint/2010/main" val="168876418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dirty="0" smtClean="0"/>
              <a:t>Acta de Cierre</a:t>
            </a:r>
            <a:endParaRPr lang="es-ES_tradnl" dirty="0"/>
          </a:p>
        </p:txBody>
      </p:sp>
      <p:pic>
        <p:nvPicPr>
          <p:cNvPr id="4" name="Marcador de contenido 3"/>
          <p:cNvPicPr>
            <a:picLocks noGrp="1" noChangeAspect="1"/>
          </p:cNvPicPr>
          <p:nvPr>
            <p:ph idx="1"/>
          </p:nvPr>
        </p:nvPicPr>
        <p:blipFill>
          <a:blip r:embed="rId2"/>
          <a:stretch>
            <a:fillRect/>
          </a:stretch>
        </p:blipFill>
        <p:spPr>
          <a:xfrm>
            <a:off x="1295400" y="1076696"/>
            <a:ext cx="6705600" cy="5019304"/>
          </a:xfrm>
          <a:prstGeom prst="rect">
            <a:avLst/>
          </a:prstGeom>
        </p:spPr>
      </p:pic>
    </p:spTree>
    <p:extLst>
      <p:ext uri="{BB962C8B-B14F-4D97-AF65-F5344CB8AC3E}">
        <p14:creationId xmlns:p14="http://schemas.microsoft.com/office/powerpoint/2010/main" val="39584841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dirty="0"/>
              <a:t>Acta de Cierre</a:t>
            </a:r>
          </a:p>
        </p:txBody>
      </p:sp>
      <p:pic>
        <p:nvPicPr>
          <p:cNvPr id="4" name="Marcador de contenido 3"/>
          <p:cNvPicPr>
            <a:picLocks noGrp="1" noChangeAspect="1"/>
          </p:cNvPicPr>
          <p:nvPr>
            <p:ph idx="1"/>
          </p:nvPr>
        </p:nvPicPr>
        <p:blipFill>
          <a:blip r:embed="rId2"/>
          <a:stretch>
            <a:fillRect/>
          </a:stretch>
        </p:blipFill>
        <p:spPr>
          <a:xfrm>
            <a:off x="307596" y="1077574"/>
            <a:ext cx="8684004" cy="5048589"/>
          </a:xfrm>
          <a:prstGeom prst="rect">
            <a:avLst/>
          </a:prstGeom>
        </p:spPr>
      </p:pic>
    </p:spTree>
    <p:extLst>
      <p:ext uri="{BB962C8B-B14F-4D97-AF65-F5344CB8AC3E}">
        <p14:creationId xmlns:p14="http://schemas.microsoft.com/office/powerpoint/2010/main" val="188060743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dirty="0"/>
              <a:t>Acta de Cierre</a:t>
            </a:r>
          </a:p>
        </p:txBody>
      </p:sp>
      <p:pic>
        <p:nvPicPr>
          <p:cNvPr id="4" name="Marcador de contenido 3"/>
          <p:cNvPicPr>
            <a:picLocks noGrp="1" noChangeAspect="1"/>
          </p:cNvPicPr>
          <p:nvPr>
            <p:ph idx="1"/>
          </p:nvPr>
        </p:nvPicPr>
        <p:blipFill>
          <a:blip r:embed="rId2"/>
          <a:stretch>
            <a:fillRect/>
          </a:stretch>
        </p:blipFill>
        <p:spPr>
          <a:xfrm>
            <a:off x="470647" y="1600200"/>
            <a:ext cx="8229600" cy="3752459"/>
          </a:xfrm>
          <a:prstGeom prst="rect">
            <a:avLst/>
          </a:prstGeom>
        </p:spPr>
      </p:pic>
    </p:spTree>
    <p:extLst>
      <p:ext uri="{BB962C8B-B14F-4D97-AF65-F5344CB8AC3E}">
        <p14:creationId xmlns:p14="http://schemas.microsoft.com/office/powerpoint/2010/main" val="165501665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descr="Imagen PPT UAG NEW-03.jpg"/>
          <p:cNvPicPr>
            <a:picLocks noChangeAspect="1"/>
          </p:cNvPicPr>
          <p:nvPr/>
        </p:nvPicPr>
        <p:blipFill>
          <a:blip r:embed="rId2"/>
          <a:stretch>
            <a:fillRect/>
          </a:stretch>
        </p:blipFill>
        <p:spPr>
          <a:xfrm>
            <a:off x="0" y="0"/>
            <a:ext cx="9144000" cy="6858000"/>
          </a:xfrm>
          <a:prstGeom prst="rect">
            <a:avLst/>
          </a:prstGeom>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dirty="0" smtClean="0"/>
              <a:t>PROCESOS</a:t>
            </a:r>
            <a:endParaRPr lang="es-ES_tradnl" dirty="0"/>
          </a:p>
        </p:txBody>
      </p:sp>
      <p:sp>
        <p:nvSpPr>
          <p:cNvPr id="3" name="Marcador de contenido 2"/>
          <p:cNvSpPr>
            <a:spLocks noGrp="1"/>
          </p:cNvSpPr>
          <p:nvPr>
            <p:ph idx="1"/>
          </p:nvPr>
        </p:nvSpPr>
        <p:spPr/>
        <p:txBody>
          <a:bodyPr/>
          <a:lstStyle/>
          <a:p>
            <a:r>
              <a:rPr lang="es-ES_tradnl" dirty="0" smtClean="0"/>
              <a:t>INICIO</a:t>
            </a:r>
            <a:endParaRPr lang="es-ES_tradnl" dirty="0" smtClean="0"/>
          </a:p>
          <a:p>
            <a:r>
              <a:rPr lang="es-ES_tradnl" dirty="0" smtClean="0"/>
              <a:t>PLANEACION</a:t>
            </a:r>
            <a:endParaRPr lang="es-ES_tradnl" dirty="0" smtClean="0"/>
          </a:p>
          <a:p>
            <a:r>
              <a:rPr lang="es-ES_tradnl" dirty="0" smtClean="0"/>
              <a:t>EJECUCION</a:t>
            </a:r>
            <a:endParaRPr lang="es-ES_tradnl" dirty="0" smtClean="0"/>
          </a:p>
          <a:p>
            <a:r>
              <a:rPr lang="es-ES_tradnl" dirty="0" smtClean="0"/>
              <a:t>MONITOREO Y CONTROL</a:t>
            </a:r>
          </a:p>
          <a:p>
            <a:r>
              <a:rPr lang="es-ES_tradnl" dirty="0" smtClean="0"/>
              <a:t>CIERRE</a:t>
            </a:r>
            <a:endParaRPr lang="es-ES_tradnl" dirty="0"/>
          </a:p>
        </p:txBody>
      </p:sp>
    </p:spTree>
    <p:extLst>
      <p:ext uri="{BB962C8B-B14F-4D97-AF65-F5344CB8AC3E}">
        <p14:creationId xmlns:p14="http://schemas.microsoft.com/office/powerpoint/2010/main" val="9415451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dirty="0" smtClean="0"/>
              <a:t>PROCESO</a:t>
            </a:r>
            <a:endParaRPr lang="es-ES_tradnl" dirty="0"/>
          </a:p>
        </p:txBody>
      </p:sp>
      <p:sp>
        <p:nvSpPr>
          <p:cNvPr id="3" name="Marcador de contenido 2"/>
          <p:cNvSpPr>
            <a:spLocks noGrp="1"/>
          </p:cNvSpPr>
          <p:nvPr>
            <p:ph idx="1"/>
          </p:nvPr>
        </p:nvSpPr>
        <p:spPr>
          <a:xfrm>
            <a:off x="457200" y="1524000"/>
            <a:ext cx="8229600" cy="4525963"/>
          </a:xfrm>
        </p:spPr>
        <p:txBody>
          <a:bodyPr/>
          <a:lstStyle/>
          <a:p>
            <a:pPr marL="0" indent="0">
              <a:buNone/>
            </a:pPr>
            <a:r>
              <a:rPr lang="es-ES_tradnl" sz="7200" dirty="0" smtClean="0"/>
              <a:t>   </a:t>
            </a:r>
            <a:endParaRPr lang="es-ES_tradnl" sz="7200" dirty="0" smtClean="0"/>
          </a:p>
          <a:p>
            <a:pPr marL="0" indent="0" algn="ctr">
              <a:buNone/>
            </a:pPr>
            <a:r>
              <a:rPr lang="es-ES_tradnl" sz="7200" dirty="0" smtClean="0"/>
              <a:t>INICIO</a:t>
            </a:r>
            <a:endParaRPr lang="es-ES_tradnl" sz="7200" dirty="0"/>
          </a:p>
        </p:txBody>
      </p:sp>
    </p:spTree>
    <p:extLst>
      <p:ext uri="{BB962C8B-B14F-4D97-AF65-F5344CB8AC3E}">
        <p14:creationId xmlns:p14="http://schemas.microsoft.com/office/powerpoint/2010/main" val="76975122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sz="3600" b="1" dirty="0"/>
              <a:t>PROJECT CHARTER</a:t>
            </a:r>
            <a:br>
              <a:rPr lang="es-ES_tradnl" sz="3600" b="1" dirty="0"/>
            </a:br>
            <a:r>
              <a:rPr lang="es-ES_tradnl" b="1" dirty="0"/>
              <a:t/>
            </a:r>
            <a:br>
              <a:rPr lang="es-ES_tradnl" b="1" dirty="0"/>
            </a:br>
            <a:endParaRPr lang="es-ES_tradnl" dirty="0"/>
          </a:p>
        </p:txBody>
      </p:sp>
      <p:sp>
        <p:nvSpPr>
          <p:cNvPr id="3" name="Marcador de contenido 2"/>
          <p:cNvSpPr>
            <a:spLocks noGrp="1"/>
          </p:cNvSpPr>
          <p:nvPr>
            <p:ph idx="1"/>
          </p:nvPr>
        </p:nvSpPr>
        <p:spPr>
          <a:xfrm>
            <a:off x="76200" y="1066800"/>
            <a:ext cx="8610600" cy="5059363"/>
          </a:xfrm>
        </p:spPr>
        <p:txBody>
          <a:bodyPr/>
          <a:lstStyle/>
          <a:p>
            <a:pPr marL="0" indent="0" algn="ctr">
              <a:buNone/>
            </a:pPr>
            <a:endParaRPr lang="es-ES_tradnl" sz="1800" dirty="0"/>
          </a:p>
          <a:p>
            <a:pPr marL="0" indent="0" fontAlgn="base">
              <a:buNone/>
            </a:pPr>
            <a:r>
              <a:rPr lang="es-ES_tradnl" sz="1800" b="1" dirty="0" smtClean="0"/>
              <a:t>DEFINICIÓN DEL PROBLEMA QUE SE QUIERE RESOLVER</a:t>
            </a:r>
          </a:p>
          <a:p>
            <a:pPr marL="0" indent="0" algn="just" fontAlgn="base">
              <a:buNone/>
            </a:pPr>
            <a:r>
              <a:rPr lang="es-ES_tradnl" sz="1800" dirty="0" smtClean="0"/>
              <a:t/>
            </a:r>
            <a:br>
              <a:rPr lang="es-ES_tradnl" sz="1800" dirty="0" smtClean="0"/>
            </a:br>
            <a:r>
              <a:rPr lang="es-MX" sz="1800" dirty="0"/>
              <a:t>En la actualidad el control de recolección de los residuos, producto de las actividades humanas, enfrenta la falta de cultura en la disposición y separación adecuada de esos residuos, así como fallas en la recolección oportuna de los mismos.</a:t>
            </a:r>
          </a:p>
          <a:p>
            <a:pPr marL="0" indent="0" algn="just" fontAlgn="base">
              <a:buNone/>
            </a:pPr>
            <a:r>
              <a:rPr lang="es-MX" sz="1800" dirty="0"/>
              <a:t>Los contenedores de los residuos al ser rebasados en su capacidad propician que</a:t>
            </a:r>
          </a:p>
          <a:p>
            <a:pPr marL="0" indent="0" algn="just" fontAlgn="base">
              <a:buNone/>
            </a:pPr>
            <a:r>
              <a:rPr lang="es-MX" sz="1800" dirty="0"/>
              <a:t>las personas los dispongan en lugares inadecuados, fomentando la contaminación de fauna y flora, además de propagar agentes contaminantes al entorno, afectando la imagen de las instalaciones y la preservación de la naturaleza. Se propone un sistema de medición automático en tiempo real del nivel de cada uno de los contenedores de los residuos ubicados dentro del Campus central de la Universidad Autónoma de Guadalajara, para el control y la oportuna recolección de los residuos generados en las actividades de la institución.</a:t>
            </a:r>
          </a:p>
          <a:p>
            <a:pPr marL="0" indent="0" fontAlgn="base">
              <a:buNone/>
            </a:pPr>
            <a:r>
              <a:rPr lang="es-ES_tradnl" sz="1800" dirty="0"/>
              <a:t/>
            </a:r>
            <a:br>
              <a:rPr lang="es-ES_tradnl" sz="1800" dirty="0"/>
            </a:br>
            <a:endParaRPr lang="es-ES_tradnl" sz="1600" dirty="0"/>
          </a:p>
        </p:txBody>
      </p:sp>
    </p:spTree>
    <p:extLst>
      <p:ext uri="{BB962C8B-B14F-4D97-AF65-F5344CB8AC3E}">
        <p14:creationId xmlns:p14="http://schemas.microsoft.com/office/powerpoint/2010/main" val="30300702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sz="3600" b="1" dirty="0"/>
              <a:t>PROJECT CHARTER</a:t>
            </a:r>
            <a:br>
              <a:rPr lang="es-ES_tradnl" sz="3600" b="1" dirty="0"/>
            </a:br>
            <a:r>
              <a:rPr lang="es-ES_tradnl" b="1" dirty="0"/>
              <a:t/>
            </a:r>
            <a:br>
              <a:rPr lang="es-ES_tradnl" b="1" dirty="0"/>
            </a:br>
            <a:endParaRPr lang="es-ES_tradnl" dirty="0"/>
          </a:p>
        </p:txBody>
      </p:sp>
      <p:sp>
        <p:nvSpPr>
          <p:cNvPr id="3" name="Marcador de contenido 2"/>
          <p:cNvSpPr>
            <a:spLocks noGrp="1"/>
          </p:cNvSpPr>
          <p:nvPr>
            <p:ph idx="1"/>
          </p:nvPr>
        </p:nvSpPr>
        <p:spPr>
          <a:xfrm>
            <a:off x="76200" y="1066800"/>
            <a:ext cx="8610600" cy="5059363"/>
          </a:xfrm>
        </p:spPr>
        <p:txBody>
          <a:bodyPr/>
          <a:lstStyle/>
          <a:p>
            <a:pPr marL="0" indent="0" algn="just" fontAlgn="base">
              <a:buNone/>
            </a:pPr>
            <a:r>
              <a:rPr lang="es-ES_tradnl" sz="1800" dirty="0" smtClean="0"/>
              <a:t/>
            </a:r>
            <a:br>
              <a:rPr lang="es-ES_tradnl" sz="1800" dirty="0" smtClean="0"/>
            </a:br>
            <a:r>
              <a:rPr lang="es-ES_tradnl" sz="1800" b="1" dirty="0" smtClean="0"/>
              <a:t>DEFINICIÓN DE LOS OBJETIVOS DE NEGOCIO</a:t>
            </a:r>
          </a:p>
          <a:p>
            <a:pPr marL="0" indent="0" algn="just" fontAlgn="base">
              <a:buNone/>
            </a:pPr>
            <a:r>
              <a:rPr lang="es-ES_tradnl" sz="1800" dirty="0" smtClean="0"/>
              <a:t/>
            </a:r>
            <a:br>
              <a:rPr lang="es-ES_tradnl" sz="1800" dirty="0" smtClean="0"/>
            </a:br>
            <a:r>
              <a:rPr lang="es-MX" sz="1800" dirty="0"/>
              <a:t>Diseñar un sistema de medición automático, en tiempo real, del nivel de cada</a:t>
            </a:r>
          </a:p>
          <a:p>
            <a:pPr marL="0" indent="0" algn="just" fontAlgn="base">
              <a:buNone/>
            </a:pPr>
            <a:r>
              <a:rPr lang="es-MX" sz="1800" dirty="0"/>
              <a:t>uno de los contenedores de los residuos ubicados dentro del Campus central de la</a:t>
            </a:r>
          </a:p>
          <a:p>
            <a:pPr marL="0" indent="0" algn="just" fontAlgn="base">
              <a:buNone/>
            </a:pPr>
            <a:r>
              <a:rPr lang="es-MX" sz="1800" dirty="0"/>
              <a:t>Universidad Autónoma de Guadalajara</a:t>
            </a:r>
            <a:r>
              <a:rPr lang="es-MX" sz="1800" dirty="0" smtClean="0"/>
              <a:t>.</a:t>
            </a:r>
            <a:endParaRPr lang="es-MX" sz="1800" dirty="0"/>
          </a:p>
          <a:p>
            <a:pPr marL="0" indent="0" algn="just" fontAlgn="base">
              <a:buNone/>
            </a:pPr>
            <a:r>
              <a:rPr lang="es-MX" sz="1800" dirty="0"/>
              <a:t>Las mediciones del sistema estarán disponibles, en cualquier momento y desde cualquier lugar, al utilizar comunicación telefónica móvil adaptable a la generación de tecnología G3 o G4. La medición continua del nivel de cada contenedor será trasmitida por </a:t>
            </a:r>
            <a:r>
              <a:rPr lang="es-MX" sz="1800" dirty="0" smtClean="0"/>
              <a:t> radiofrecuencia </a:t>
            </a:r>
            <a:r>
              <a:rPr lang="es-MX" sz="1800" dirty="0"/>
              <a:t>a un concentrador (Gateway) y de ahí será trasmitida a un servidor de almacenamiento, esa información permitirá a los responsables del proceso, supervisar, analizar y establecer estrategias para el control de recolección</a:t>
            </a:r>
            <a:r>
              <a:rPr lang="es-MX" sz="1800" dirty="0" smtClean="0"/>
              <a:t>.</a:t>
            </a:r>
            <a:endParaRPr lang="es-MX" sz="1800" dirty="0"/>
          </a:p>
          <a:p>
            <a:pPr marL="0" indent="0" algn="just" fontAlgn="base">
              <a:buNone/>
            </a:pPr>
            <a:r>
              <a:rPr lang="es-MX" sz="1800" dirty="0"/>
              <a:t>El proyecto se dividió en tres partes: Dispositivo medidor de nivel de residuos, Gateway (Administrador de dispositivos) y Servidor.</a:t>
            </a:r>
          </a:p>
          <a:p>
            <a:pPr marL="0" indent="0" fontAlgn="base">
              <a:buNone/>
            </a:pPr>
            <a:r>
              <a:rPr lang="es-ES_tradnl" sz="1600" dirty="0" smtClean="0"/>
              <a:t/>
            </a:r>
            <a:br>
              <a:rPr lang="es-ES_tradnl" sz="1600" dirty="0" smtClean="0"/>
            </a:br>
            <a:endParaRPr lang="es-ES_tradnl" sz="1600" dirty="0"/>
          </a:p>
        </p:txBody>
      </p:sp>
    </p:spTree>
    <p:extLst>
      <p:ext uri="{BB962C8B-B14F-4D97-AF65-F5344CB8AC3E}">
        <p14:creationId xmlns:p14="http://schemas.microsoft.com/office/powerpoint/2010/main" val="256331041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sz="3600" b="1" dirty="0"/>
              <a:t>PROJECT CHARTER</a:t>
            </a:r>
            <a:r>
              <a:rPr lang="es-ES_tradnl" b="1" dirty="0"/>
              <a:t/>
            </a:r>
            <a:br>
              <a:rPr lang="es-ES_tradnl" b="1" dirty="0"/>
            </a:br>
            <a:endParaRPr lang="es-ES_tradnl" dirty="0"/>
          </a:p>
        </p:txBody>
      </p:sp>
      <p:sp>
        <p:nvSpPr>
          <p:cNvPr id="3" name="Marcador de contenido 2"/>
          <p:cNvSpPr>
            <a:spLocks noGrp="1"/>
          </p:cNvSpPr>
          <p:nvPr>
            <p:ph idx="1"/>
          </p:nvPr>
        </p:nvSpPr>
        <p:spPr>
          <a:xfrm>
            <a:off x="304800" y="1066800"/>
            <a:ext cx="8763000" cy="5059363"/>
          </a:xfrm>
        </p:spPr>
        <p:txBody>
          <a:bodyPr/>
          <a:lstStyle/>
          <a:p>
            <a:pPr marL="0" indent="0" fontAlgn="base">
              <a:buNone/>
            </a:pPr>
            <a:r>
              <a:rPr lang="es-ES_tradnl" sz="1600" b="1" dirty="0"/>
              <a:t>PLANTEAMIENTO INICIAL DE LA RESOLUCIÓN DEL </a:t>
            </a:r>
            <a:r>
              <a:rPr lang="es-ES_tradnl" sz="1600" b="1" dirty="0" smtClean="0"/>
              <a:t>PROBLEMA</a:t>
            </a:r>
            <a:endParaRPr lang="es-ES_tradnl" sz="1600" dirty="0"/>
          </a:p>
          <a:p>
            <a:pPr marL="0" indent="0">
              <a:buNone/>
            </a:pPr>
            <a:r>
              <a:rPr lang="es-MX" sz="1600" dirty="0" smtClean="0"/>
              <a:t>Se </a:t>
            </a:r>
            <a:r>
              <a:rPr lang="es-MX" sz="1600" dirty="0"/>
              <a:t>trabajará para realizar la opción más deseada de las tres planteadas para que el proyecto sobresalga y supere la calidad requerida por el cliente. </a:t>
            </a:r>
          </a:p>
          <a:p>
            <a:pPr marL="0" indent="0">
              <a:buNone/>
            </a:pPr>
            <a:r>
              <a:rPr lang="es-MX" sz="1600" dirty="0"/>
              <a:t>Se va a construir el dispositivo medidor de nivel de residuos y el Gateway, y se va a realizar la elaboración del servidor, con esto se garantiza el funcionamiento óptimo del sistema de acuerdo a los requerimientos. Todo esto, será realizado en un periodo de 10 semanas, utilizando para ello a cuatro Ingenieros con experiencia en sistemas embebidos.</a:t>
            </a:r>
          </a:p>
          <a:p>
            <a:pPr marL="0" indent="0">
              <a:buNone/>
            </a:pPr>
            <a:endParaRPr lang="es-MX" sz="1600" dirty="0"/>
          </a:p>
          <a:p>
            <a:pPr marL="0" indent="0">
              <a:buNone/>
            </a:pPr>
            <a:r>
              <a:rPr lang="es-MX" sz="1600" dirty="0"/>
              <a:t>➢	AUTORIZACIÓN DEL PROYECTO POR PARTE DEL SPONSOR Y EL CLIENTE</a:t>
            </a:r>
          </a:p>
          <a:p>
            <a:pPr marL="0" indent="0">
              <a:buNone/>
            </a:pPr>
            <a:endParaRPr lang="es-MX" sz="1600" dirty="0"/>
          </a:p>
          <a:p>
            <a:pPr marL="0" indent="0">
              <a:buNone/>
            </a:pPr>
            <a:r>
              <a:rPr lang="es-MX" sz="1600" dirty="0"/>
              <a:t>Cliente:      </a:t>
            </a:r>
            <a:r>
              <a:rPr lang="es-MX" sz="1600" dirty="0" smtClean="0"/>
              <a:t>Jorge </a:t>
            </a:r>
            <a:r>
              <a:rPr lang="es-MX" sz="1600" dirty="0" err="1"/>
              <a:t>Bonalez</a:t>
            </a:r>
            <a:endParaRPr lang="es-MX" sz="1600" dirty="0"/>
          </a:p>
          <a:p>
            <a:pPr marL="0" indent="0">
              <a:buNone/>
            </a:pPr>
            <a:r>
              <a:rPr lang="es-MX" sz="1600" dirty="0"/>
              <a:t>Empresa:	</a:t>
            </a:r>
            <a:r>
              <a:rPr lang="es-MX" sz="1600" dirty="0" err="1"/>
              <a:t>Aqualimpy</a:t>
            </a:r>
            <a:endParaRPr lang="es-MX" sz="1600" dirty="0"/>
          </a:p>
          <a:p>
            <a:pPr marL="0" indent="0">
              <a:buNone/>
            </a:pPr>
            <a:r>
              <a:rPr lang="es-MX" sz="1600" dirty="0"/>
              <a:t>Administrador del Proyecto:	Gustavo Guzmán</a:t>
            </a:r>
          </a:p>
          <a:p>
            <a:pPr marL="0" indent="0">
              <a:buNone/>
            </a:pPr>
            <a:r>
              <a:rPr lang="es-ES_tradnl" sz="1600" dirty="0"/>
              <a:t/>
            </a:r>
            <a:br>
              <a:rPr lang="es-ES_tradnl" sz="1600" dirty="0"/>
            </a:br>
            <a:r>
              <a:rPr lang="es-ES_tradnl" sz="1600" dirty="0"/>
              <a:t>FIRMAS</a:t>
            </a:r>
            <a:r>
              <a:rPr lang="es-ES_tradnl" sz="1600" dirty="0" smtClean="0"/>
              <a:t>:</a:t>
            </a:r>
            <a:r>
              <a:rPr lang="es-ES_tradnl" sz="1600" dirty="0"/>
              <a:t/>
            </a:r>
            <a:br>
              <a:rPr lang="es-ES_tradnl" sz="1600" dirty="0"/>
            </a:br>
            <a:r>
              <a:rPr lang="es-ES_tradnl" sz="1600" dirty="0"/>
              <a:t>______________________________   </a:t>
            </a:r>
            <a:r>
              <a:rPr lang="es-ES_tradnl" sz="1600" dirty="0" smtClean="0"/>
              <a:t>           </a:t>
            </a:r>
            <a:r>
              <a:rPr lang="es-ES_tradnl" sz="1600" dirty="0"/>
              <a:t>  ________________________________</a:t>
            </a:r>
          </a:p>
          <a:p>
            <a:pPr marL="0" indent="0">
              <a:buNone/>
            </a:pPr>
            <a:r>
              <a:rPr lang="es-ES_tradnl" sz="1600" dirty="0" smtClean="0"/>
              <a:t>		Jorge </a:t>
            </a:r>
            <a:r>
              <a:rPr lang="es-ES_tradnl" sz="1600" dirty="0" err="1" smtClean="0"/>
              <a:t>Bonalez</a:t>
            </a:r>
            <a:r>
              <a:rPr lang="es-ES_tradnl" sz="1600" dirty="0" smtClean="0"/>
              <a:t>					</a:t>
            </a:r>
            <a:r>
              <a:rPr lang="es-ES_tradnl" sz="1600" dirty="0"/>
              <a:t>	</a:t>
            </a:r>
            <a:r>
              <a:rPr lang="es-ES_tradnl" sz="1600" dirty="0" smtClean="0"/>
              <a:t>Gustavo </a:t>
            </a:r>
            <a:r>
              <a:rPr lang="es-ES_tradnl" sz="1600" dirty="0"/>
              <a:t>Guzmán, PM</a:t>
            </a:r>
            <a:br>
              <a:rPr lang="es-ES_tradnl" sz="1600" dirty="0"/>
            </a:br>
            <a:endParaRPr lang="es-ES_tradnl" sz="1600" dirty="0"/>
          </a:p>
        </p:txBody>
      </p:sp>
    </p:spTree>
    <p:extLst>
      <p:ext uri="{BB962C8B-B14F-4D97-AF65-F5344CB8AC3E}">
        <p14:creationId xmlns:p14="http://schemas.microsoft.com/office/powerpoint/2010/main" val="79747031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429409" y="1295400"/>
            <a:ext cx="8229600" cy="4525963"/>
          </a:xfrm>
        </p:spPr>
        <p:txBody>
          <a:bodyPr/>
          <a:lstStyle/>
          <a:p>
            <a:pPr marL="0" indent="0" algn="ctr">
              <a:buNone/>
            </a:pPr>
            <a:endParaRPr lang="es-ES_tradnl" sz="7200" dirty="0" smtClean="0"/>
          </a:p>
          <a:p>
            <a:pPr marL="0" indent="0" algn="ctr">
              <a:buNone/>
            </a:pPr>
            <a:r>
              <a:rPr lang="es-ES_tradnl" sz="7200" dirty="0" smtClean="0"/>
              <a:t>Planeación </a:t>
            </a:r>
            <a:endParaRPr lang="es-ES_tradnl" sz="7200" dirty="0" smtClean="0"/>
          </a:p>
          <a:p>
            <a:endParaRPr lang="es-ES_tradnl" dirty="0"/>
          </a:p>
        </p:txBody>
      </p:sp>
      <p:sp>
        <p:nvSpPr>
          <p:cNvPr id="4" name="Título 3"/>
          <p:cNvSpPr>
            <a:spLocks noGrp="1"/>
          </p:cNvSpPr>
          <p:nvPr>
            <p:ph type="title"/>
          </p:nvPr>
        </p:nvSpPr>
        <p:spPr/>
        <p:txBody>
          <a:bodyPr/>
          <a:lstStyle/>
          <a:p>
            <a:endParaRPr lang="es-MX"/>
          </a:p>
        </p:txBody>
      </p:sp>
    </p:spTree>
    <p:extLst>
      <p:ext uri="{BB962C8B-B14F-4D97-AF65-F5344CB8AC3E}">
        <p14:creationId xmlns:p14="http://schemas.microsoft.com/office/powerpoint/2010/main" val="1739991518"/>
      </p:ext>
    </p:extLst>
  </p:cSld>
  <p:clrMapOvr>
    <a:masterClrMapping/>
  </p:clrMapOvr>
  <p:timing>
    <p:tnLst>
      <p:par>
        <p:cTn id="1" dur="indefinite" restart="never" nodeType="tmRoot"/>
      </p:par>
    </p:tnLst>
  </p:timing>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1613</TotalTime>
  <Words>1430</Words>
  <Application>Microsoft Office PowerPoint</Application>
  <PresentationFormat>Presentación en pantalla (4:3)</PresentationFormat>
  <Paragraphs>273</Paragraphs>
  <Slides>38</Slides>
  <Notes>1</Notes>
  <HiddenSlides>0</HiddenSlides>
  <MMClips>0</MMClips>
  <ScaleCrop>false</ScaleCrop>
  <HeadingPairs>
    <vt:vector size="8" baseType="variant">
      <vt:variant>
        <vt:lpstr>Fuentes usadas</vt:lpstr>
      </vt:variant>
      <vt:variant>
        <vt:i4>2</vt:i4>
      </vt:variant>
      <vt:variant>
        <vt:lpstr>Tema</vt:lpstr>
      </vt:variant>
      <vt:variant>
        <vt:i4>1</vt:i4>
      </vt:variant>
      <vt:variant>
        <vt:lpstr>Servidores OLE incrustados</vt:lpstr>
      </vt:variant>
      <vt:variant>
        <vt:i4>1</vt:i4>
      </vt:variant>
      <vt:variant>
        <vt:lpstr>Títulos de diapositiva</vt:lpstr>
      </vt:variant>
      <vt:variant>
        <vt:i4>38</vt:i4>
      </vt:variant>
    </vt:vector>
  </HeadingPairs>
  <TitlesOfParts>
    <vt:vector size="42" baseType="lpstr">
      <vt:lpstr>Arial</vt:lpstr>
      <vt:lpstr>Calibri</vt:lpstr>
      <vt:lpstr>Tema de Office</vt:lpstr>
      <vt:lpstr>Hoja de cálculo de Microsoft Excel</vt:lpstr>
      <vt:lpstr>Presentación de PowerPoint</vt:lpstr>
      <vt:lpstr>Introducción</vt:lpstr>
      <vt:lpstr>Introducción</vt:lpstr>
      <vt:lpstr>PROCESOS</vt:lpstr>
      <vt:lpstr>PROCESO</vt:lpstr>
      <vt:lpstr>PROJECT CHARTER  </vt:lpstr>
      <vt:lpstr>PROJECT CHARTER  </vt:lpstr>
      <vt:lpstr>PROJECT CHARTER </vt:lpstr>
      <vt:lpstr>Presentación de PowerPoint</vt:lpstr>
      <vt:lpstr>Planeación</vt:lpstr>
      <vt:lpstr>Planeación</vt:lpstr>
      <vt:lpstr>Requerimientos Funcionales</vt:lpstr>
      <vt:lpstr>Requerimientos no Funcionales</vt:lpstr>
      <vt:lpstr>Alcance</vt:lpstr>
      <vt:lpstr>Alcance</vt:lpstr>
      <vt:lpstr>WBS</vt:lpstr>
      <vt:lpstr>Actividades</vt:lpstr>
      <vt:lpstr>Recursos</vt:lpstr>
      <vt:lpstr>Calendario</vt:lpstr>
      <vt:lpstr>Plan de Costos</vt:lpstr>
      <vt:lpstr>Plan de Calidad</vt:lpstr>
      <vt:lpstr>Plan de Calidad</vt:lpstr>
      <vt:lpstr>Matriz RACI</vt:lpstr>
      <vt:lpstr>Plan de Comunicaciones</vt:lpstr>
      <vt:lpstr>PROCESO</vt:lpstr>
      <vt:lpstr>DISEÑO DB</vt:lpstr>
      <vt:lpstr>DDL Implementación</vt:lpstr>
      <vt:lpstr>DDL Implementación</vt:lpstr>
      <vt:lpstr>PROCESO</vt:lpstr>
      <vt:lpstr>Monitoreo y Control</vt:lpstr>
      <vt:lpstr>Reporte de Estado</vt:lpstr>
      <vt:lpstr>Estado actual de riesgos</vt:lpstr>
      <vt:lpstr>Justificación y Cambios</vt:lpstr>
      <vt:lpstr>PROCESO </vt:lpstr>
      <vt:lpstr>Acta de Cierre</vt:lpstr>
      <vt:lpstr>Acta de Cierre</vt:lpstr>
      <vt:lpstr>Acta de Cierre</vt:lpstr>
      <vt:lpstr>Presentación de PowerPoint</vt:lpstr>
    </vt:vector>
  </TitlesOfParts>
  <Company>ac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Diapositiva 1</dc:title>
  <dc:creator>Platanito  haaayy g...</dc:creator>
  <cp:lastModifiedBy>Juan</cp:lastModifiedBy>
  <cp:revision>140</cp:revision>
  <dcterms:created xsi:type="dcterms:W3CDTF">2016-11-11T17:18:42Z</dcterms:created>
  <dcterms:modified xsi:type="dcterms:W3CDTF">2018-08-13T01:32:15Z</dcterms:modified>
</cp:coreProperties>
</file>